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3"/>
  </p:notesMasterIdLst>
  <p:sldIdLst>
    <p:sldId id="256" r:id="rId2"/>
    <p:sldId id="258" r:id="rId3"/>
    <p:sldId id="259" r:id="rId4"/>
    <p:sldId id="257" r:id="rId5"/>
    <p:sldId id="267" r:id="rId6"/>
    <p:sldId id="263" r:id="rId7"/>
    <p:sldId id="262" r:id="rId8"/>
    <p:sldId id="260" r:id="rId9"/>
    <p:sldId id="264" r:id="rId10"/>
    <p:sldId id="261" r:id="rId11"/>
    <p:sldId id="265" r:id="rId12"/>
    <p:sldId id="266" r:id="rId13"/>
    <p:sldId id="27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4T04:22:08.9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31.6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1,'1'2,"-1"0,1 0,0 0,0 0,0 0,0 0,0 0,1-1,-1 1,0 0,1-1,-1 1,1-1,0 1,0-1,-1 0,1 0,3 2,43 22,-36-20,6 5,1-2,-1 0,2-1,-1-1,1 0,0-2,0-1,0 0,30 0,343-6,-360 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33.39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82 0,'-7'0,"-8"0,-2 7,-5 1,2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33.7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661 0,'-13'0,"-5"7,-5 2,-6-1,-5-1,-2-3,-3-1,-7-1,-3-1,0-1,2-1,3 1,1 0,2-1,1 1,1 0,0 0,7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34.66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1366 44,'-15'0,"-1"-2,0 0,-23-7,-15-2,-63-1,-1 4,-199 14,187 12,-20 2,-127-18,197-3,44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36.50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741 1,'-708'0,"675"0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37.87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546 1,'-7'0,"-8"6,-9 3,-13 6,-8 7,-2 0,-6-3,-8-6,0 2,3-1,6-4,4-3,11-2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39.9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2266 121,'-56'-3,"0"-3,-98-24,137 27,-99-26,66 15,-1 2,0 3,-85-6,-582 16,281 1,375 1,-84 15,-37 2,150-19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40.44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41 0,'-7'0,"-9"0,-1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40.78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42.02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1520 41,'-197'2,"-220"-6,257-14,94 8,-77 0,-360 11,469-1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4T04:22:10.5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1,'979'0,"-942"2,70 13,-8-1,-31-8,681 36,-571-40,148-6,-214-14,-73 10,42-2,-47 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43.11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879 1,'164'0,"-1111"0,935-1,1 2,-1 0,1 0,-13 4,-1 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46.03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1279 118,'-19'1,"0"2,-1 0,1 1,0 1,1 1,-29 12,20-7,-2-1,-29 5,-217 29,166-31,-149 12,55-4,44-3,618-21,-237 5,-93 0,147-5,-156-16,-79 11,71-4,-74 13,38-2,-73 1,1 0,-1 0,1-1,-1 0,1 1,-1-1,0-1,1 1,-1 0,0-1,0 0,0 0,0 0,0 0,4-4,-7 5,1 0,-1 0,0 0,1 0,-1-1,0 1,0 0,0 0,0-1,0 1,0 0,0 0,-1-1,1 1,0 0,-1 0,1 0,-1 0,1 0,-1-1,1 1,-1 0,0 0,0 0,1 1,-1-1,0 0,0 0,0 0,0 0,0 1,0-1,0 1,0-1,-2 0,-43-26,45 27,-46-20,0 3,-1 2,-74-13,-36-12,99 26,-102-13,79 15,1 3,-152 4,184 6,16-1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46.4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71 0,'-7'0,"-8"0,-9 0,0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5T03:09:53.53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73 46,'6'1,"0"0,-1 0,1 0,-1 1,1-1,7 5,18 5,49 11,47 9,67-8,355-3,-433-19,128 19,-98-7,198-9,-198-5,-16-6,250-46,-241 29,192-10,-255 32,-6 2,1-4,77-13,57-24,-152 33,0 1,0 4,0 1,55 6,2-1,-74-1,0 1,45 11,-42-6,66 4,72-14,76 4,-250-2,-1 0,0 0,1 1,-1-1,0 1,1-1,-1 1,0 0,0 0,1 0,1 1,-4-1,1-1,-1 0,0 1,0-1,0 0,0 1,1-1,-1 0,0 1,0-1,0 0,0 1,0-1,0 0,0 1,0-1,0 0,0 1,0-1,0 0,0 1,0-1,-1 0,1 1,0-1,0 0,0 1,0-1,-1 0,1 1,0-1,0 0,-1 0,1 1,0-1,0 0,-1 0,1 1,0-1,-1 0,1 0,-6 4,-1-1,1 1,0-2,-1 1,0-1,0 0,-11 2,-96 12,-189 2,125-12,-857 26,714-12,13 0,-1581-21,1859 2,1 2,-53 12,49-7,-54 4,39-9,-90 19,106-16,-1-2,-41 1,41-4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4T04:22:14.1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80,'12'-1,"0"0,-1-1,22-6,18-4,-2 6,129-18,226-1,538 27,-887 1,82 14,-80-8,76 2,881-13,-980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4T04:22:16.3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16,'6'0,"-1"1,1 0,0 1,0-1,-1 1,8 4,18 4,289 44,-219-39,-30-3,98 2,-146-14,568-3,-494-6,180-41,38-5,48 51,-185 7,-79-1,112-5,-179-3,-7-3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4T04:22:19.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1,'939'0,"-906"0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4T04:22:27.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82,'1'-2,"0"0,1 0,-1 0,1 0,-1 0,1 1,0-1,0 0,0 1,0-1,0 1,0 0,0 0,0-1,1 1,4-1,-3 0,19-8,0 2,1 0,-1 2,1 0,1 2,30-2,156 2,-151 5,1247 2,-959 18,-1 0,858-23,-1164 0,1-2,43-10,-36 6,51-3,232 9,-198 3,-100-1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4T04:22:35.7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39,'13'0,"0"-2,-1 0,23-6,21-4,51 3,1 4,0 4,0 6,120 20,-7-13,1 1,-4 6,317-13,-288-8,102 2,-316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4T04:22:37.8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0 141,'1708'0,"-1639"-3,78-14,46-3,-166 18,-1-1,41-11,-39 7,55-5,2 11,-58 1,1 0,0-2,-1 0,34-9,-23 3,1 2,0 2,0 1,42 3,49-4,-67-9,-37 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4T04:22:40.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1 124,'1721'0,"-1700"-1,1-1,-1-2,31-7,39-7,-22 9,80-23,14-2,-79 26,0 3,102 8,-46 0,-9-3,-97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34B84-62D8-4702-85C0-623E50666051}" type="datetimeFigureOut">
              <a:rPr lang="en-CA" smtClean="0"/>
              <a:t>2024-03-16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90E8D-F21F-48E7-B054-37A80036AD27}" type="slidenum">
              <a:rPr lang="en-CA" smtClean="0"/>
              <a:t>‹#›</a:t>
            </a:fld>
            <a:endParaRPr lang="en-CA"/>
          </a:p>
        </p:txBody>
      </p:sp>
    </p:spTree>
    <p:extLst>
      <p:ext uri="{BB962C8B-B14F-4D97-AF65-F5344CB8AC3E}">
        <p14:creationId xmlns:p14="http://schemas.microsoft.com/office/powerpoint/2010/main" val="2238559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YouTube is a major hub for music distribution, but navigating the vast amount of data on song performance and user interaction can be daunting. This project aims to analyze YouTube song data using Power BI to provide valuable insights for content creators and stakeholders.</a:t>
            </a:r>
            <a:endParaRPr lang="en-CA" dirty="0"/>
          </a:p>
        </p:txBody>
      </p:sp>
      <p:sp>
        <p:nvSpPr>
          <p:cNvPr id="4" name="Slide Number Placeholder 3"/>
          <p:cNvSpPr>
            <a:spLocks noGrp="1"/>
          </p:cNvSpPr>
          <p:nvPr>
            <p:ph type="sldNum" sz="quarter" idx="5"/>
          </p:nvPr>
        </p:nvSpPr>
        <p:spPr/>
        <p:txBody>
          <a:bodyPr/>
          <a:lstStyle/>
          <a:p>
            <a:fld id="{81290E8D-F21F-48E7-B054-37A80036AD27}" type="slidenum">
              <a:rPr lang="en-CA" smtClean="0"/>
              <a:t>2</a:t>
            </a:fld>
            <a:endParaRPr lang="en-CA"/>
          </a:p>
        </p:txBody>
      </p:sp>
    </p:spTree>
    <p:extLst>
      <p:ext uri="{BB962C8B-B14F-4D97-AF65-F5344CB8AC3E}">
        <p14:creationId xmlns:p14="http://schemas.microsoft.com/office/powerpoint/2010/main" val="4024510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6762DD-098F-4288-8EC2-32D1B1DAF0B6}" type="datetimeFigureOut">
              <a:rPr lang="en-CA" smtClean="0"/>
              <a:t>2024-03-16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3045600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762DD-098F-4288-8EC2-32D1B1DAF0B6}" type="datetimeFigureOut">
              <a:rPr lang="en-CA" smtClean="0"/>
              <a:t>2024-03-16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199205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762DD-098F-4288-8EC2-32D1B1DAF0B6}" type="datetimeFigureOut">
              <a:rPr lang="en-CA" smtClean="0"/>
              <a:t>2024-03-16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2440344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762DD-098F-4288-8EC2-32D1B1DAF0B6}" type="datetimeFigureOut">
              <a:rPr lang="en-CA" smtClean="0"/>
              <a:t>2024-03-16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F694D80-586B-4129-A1B2-7BA1DC025128}" type="slidenum">
              <a:rPr lang="en-CA" smtClean="0"/>
              <a:t>‹#›</a:t>
            </a:fld>
            <a:endParaRPr lang="en-CA"/>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07378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762DD-098F-4288-8EC2-32D1B1DAF0B6}" type="datetimeFigureOut">
              <a:rPr lang="en-CA" smtClean="0"/>
              <a:t>2024-03-16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284067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6762DD-098F-4288-8EC2-32D1B1DAF0B6}" type="datetimeFigureOut">
              <a:rPr lang="en-CA" smtClean="0"/>
              <a:t>2024-03-16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1670015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6762DD-098F-4288-8EC2-32D1B1DAF0B6}" type="datetimeFigureOut">
              <a:rPr lang="en-CA" smtClean="0"/>
              <a:t>2024-03-16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1641286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762DD-098F-4288-8EC2-32D1B1DAF0B6}" type="datetimeFigureOut">
              <a:rPr lang="en-CA" smtClean="0"/>
              <a:t>2024-03-16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1823275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762DD-098F-4288-8EC2-32D1B1DAF0B6}" type="datetimeFigureOut">
              <a:rPr lang="en-CA" smtClean="0"/>
              <a:t>2024-03-16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3750746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762DD-098F-4288-8EC2-32D1B1DAF0B6}" type="datetimeFigureOut">
              <a:rPr lang="en-CA" smtClean="0"/>
              <a:t>2024-03-16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2805051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6762DD-098F-4288-8EC2-32D1B1DAF0B6}" type="datetimeFigureOut">
              <a:rPr lang="en-CA" smtClean="0"/>
              <a:t>2024-03-16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426360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6762DD-098F-4288-8EC2-32D1B1DAF0B6}" type="datetimeFigureOut">
              <a:rPr lang="en-CA" smtClean="0"/>
              <a:t>2024-03-16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286816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6762DD-098F-4288-8EC2-32D1B1DAF0B6}" type="datetimeFigureOut">
              <a:rPr lang="en-CA" smtClean="0"/>
              <a:t>2024-03-16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3449896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6762DD-098F-4288-8EC2-32D1B1DAF0B6}" type="datetimeFigureOut">
              <a:rPr lang="en-CA" smtClean="0"/>
              <a:t>2024-03-16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435956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762DD-098F-4288-8EC2-32D1B1DAF0B6}" type="datetimeFigureOut">
              <a:rPr lang="en-CA" smtClean="0"/>
              <a:t>2024-03-16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4171080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6762DD-098F-4288-8EC2-32D1B1DAF0B6}" type="datetimeFigureOut">
              <a:rPr lang="en-CA" smtClean="0"/>
              <a:t>2024-03-16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1115499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6762DD-098F-4288-8EC2-32D1B1DAF0B6}" type="datetimeFigureOut">
              <a:rPr lang="en-CA" smtClean="0"/>
              <a:t>2024-03-16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F694D80-586B-4129-A1B2-7BA1DC025128}" type="slidenum">
              <a:rPr lang="en-CA" smtClean="0"/>
              <a:t>‹#›</a:t>
            </a:fld>
            <a:endParaRPr lang="en-CA"/>
          </a:p>
        </p:txBody>
      </p:sp>
    </p:spTree>
    <p:extLst>
      <p:ext uri="{BB962C8B-B14F-4D97-AF65-F5344CB8AC3E}">
        <p14:creationId xmlns:p14="http://schemas.microsoft.com/office/powerpoint/2010/main" val="713482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06762DD-098F-4288-8EC2-32D1B1DAF0B6}" type="datetimeFigureOut">
              <a:rPr lang="en-CA" smtClean="0"/>
              <a:t>2024-03-16</a:t>
            </a:fld>
            <a:endParaRPr lang="en-CA"/>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CA"/>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F694D80-586B-4129-A1B2-7BA1DC025128}" type="slidenum">
              <a:rPr lang="en-CA" smtClean="0"/>
              <a:t>‹#›</a:t>
            </a:fld>
            <a:endParaRPr lang="en-CA"/>
          </a:p>
        </p:txBody>
      </p:sp>
    </p:spTree>
    <p:extLst>
      <p:ext uri="{BB962C8B-B14F-4D97-AF65-F5344CB8AC3E}">
        <p14:creationId xmlns:p14="http://schemas.microsoft.com/office/powerpoint/2010/main" val="318608231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2.xml"/><Relationship Id="rId7" Type="http://schemas.openxmlformats.org/officeDocument/2006/relationships/image" Target="../media/image74.png"/><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hyperlink" Target="https://www.linkedin.com/in/jigar-patel-a4157821b/" TargetMode="External"/><Relationship Id="rId5" Type="http://schemas.openxmlformats.org/officeDocument/2006/relationships/image" Target="../media/image73.png"/><Relationship Id="rId4" Type="http://schemas.openxmlformats.org/officeDocument/2006/relationships/hyperlink" Target="https://github.com/jigarpatel1910/"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3" Type="http://schemas.openxmlformats.org/officeDocument/2006/relationships/customXml" Target="../ink/ink4.xml"/><Relationship Id="rId18" Type="http://schemas.openxmlformats.org/officeDocument/2006/relationships/image" Target="../media/image150.png"/><Relationship Id="rId26" Type="http://schemas.openxmlformats.org/officeDocument/2006/relationships/image" Target="../media/image19.png"/><Relationship Id="rId39" Type="http://schemas.openxmlformats.org/officeDocument/2006/relationships/customXml" Target="../ink/ink17.xml"/><Relationship Id="rId21" Type="http://schemas.openxmlformats.org/officeDocument/2006/relationships/customXml" Target="../ink/ink8.xml"/><Relationship Id="rId34" Type="http://schemas.openxmlformats.org/officeDocument/2006/relationships/image" Target="../media/image23.png"/><Relationship Id="rId42" Type="http://schemas.openxmlformats.org/officeDocument/2006/relationships/image" Target="../media/image27.png"/><Relationship Id="rId47" Type="http://schemas.openxmlformats.org/officeDocument/2006/relationships/customXml" Target="../ink/ink21.xml"/><Relationship Id="rId50" Type="http://schemas.openxmlformats.org/officeDocument/2006/relationships/image" Target="../media/image31.png"/><Relationship Id="rId7" Type="http://schemas.openxmlformats.org/officeDocument/2006/relationships/customXml" Target="../ink/ink1.xml"/><Relationship Id="rId2" Type="http://schemas.openxmlformats.org/officeDocument/2006/relationships/video" Target="../media/media4.mp4"/><Relationship Id="rId16" Type="http://schemas.openxmlformats.org/officeDocument/2006/relationships/image" Target="../media/image140.png"/><Relationship Id="rId29" Type="http://schemas.openxmlformats.org/officeDocument/2006/relationships/customXml" Target="../ink/ink12.xml"/><Relationship Id="rId11" Type="http://schemas.openxmlformats.org/officeDocument/2006/relationships/customXml" Target="../ink/ink3.xml"/><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customXml" Target="../ink/ink16.xml"/><Relationship Id="rId40" Type="http://schemas.openxmlformats.org/officeDocument/2006/relationships/image" Target="../media/image26.png"/><Relationship Id="rId45" Type="http://schemas.openxmlformats.org/officeDocument/2006/relationships/customXml" Target="../ink/ink20.xml"/><Relationship Id="rId53" Type="http://schemas.openxmlformats.org/officeDocument/2006/relationships/image" Target="../media/image33.png"/><Relationship Id="rId5" Type="http://schemas.openxmlformats.org/officeDocument/2006/relationships/image" Target="../media/image15.png"/><Relationship Id="rId10" Type="http://schemas.openxmlformats.org/officeDocument/2006/relationships/image" Target="../media/image110.png"/><Relationship Id="rId19" Type="http://schemas.openxmlformats.org/officeDocument/2006/relationships/customXml" Target="../ink/ink7.xml"/><Relationship Id="rId31" Type="http://schemas.openxmlformats.org/officeDocument/2006/relationships/customXml" Target="../ink/ink13.xml"/><Relationship Id="rId44" Type="http://schemas.openxmlformats.org/officeDocument/2006/relationships/image" Target="../media/image28.png"/><Relationship Id="rId52" Type="http://schemas.openxmlformats.org/officeDocument/2006/relationships/image" Target="../media/image32.png"/><Relationship Id="rId4" Type="http://schemas.openxmlformats.org/officeDocument/2006/relationships/image" Target="../media/image14.png"/><Relationship Id="rId9" Type="http://schemas.openxmlformats.org/officeDocument/2006/relationships/customXml" Target="../ink/ink2.xml"/><Relationship Id="rId14" Type="http://schemas.openxmlformats.org/officeDocument/2006/relationships/image" Target="../media/image130.png"/><Relationship Id="rId22" Type="http://schemas.openxmlformats.org/officeDocument/2006/relationships/image" Target="../media/image17.png"/><Relationship Id="rId27" Type="http://schemas.openxmlformats.org/officeDocument/2006/relationships/customXml" Target="../ink/ink11.xml"/><Relationship Id="rId30" Type="http://schemas.openxmlformats.org/officeDocument/2006/relationships/image" Target="../media/image21.png"/><Relationship Id="rId35" Type="http://schemas.openxmlformats.org/officeDocument/2006/relationships/customXml" Target="../ink/ink15.xml"/><Relationship Id="rId43" Type="http://schemas.openxmlformats.org/officeDocument/2006/relationships/customXml" Target="../ink/ink19.xml"/><Relationship Id="rId48" Type="http://schemas.openxmlformats.org/officeDocument/2006/relationships/image" Target="../media/image30.png"/><Relationship Id="rId8" Type="http://schemas.openxmlformats.org/officeDocument/2006/relationships/image" Target="../media/image100.png"/><Relationship Id="rId51" Type="http://schemas.openxmlformats.org/officeDocument/2006/relationships/customXml" Target="../ink/ink23.xml"/><Relationship Id="rId3" Type="http://schemas.openxmlformats.org/officeDocument/2006/relationships/slideLayout" Target="../slideLayouts/slideLayout2.xml"/><Relationship Id="rId12" Type="http://schemas.openxmlformats.org/officeDocument/2006/relationships/image" Target="../media/image120.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38" Type="http://schemas.openxmlformats.org/officeDocument/2006/relationships/image" Target="../media/image25.png"/><Relationship Id="rId46" Type="http://schemas.openxmlformats.org/officeDocument/2006/relationships/image" Target="../media/image29.png"/><Relationship Id="rId20" Type="http://schemas.openxmlformats.org/officeDocument/2006/relationships/image" Target="../media/image160.png"/><Relationship Id="rId41" Type="http://schemas.openxmlformats.org/officeDocument/2006/relationships/customXml" Target="../ink/ink18.xml"/><Relationship Id="rId54" Type="http://schemas.openxmlformats.org/officeDocument/2006/relationships/image" Target="../media/image34.png"/><Relationship Id="rId1" Type="http://schemas.microsoft.com/office/2007/relationships/media" Target="../media/media4.mp4"/><Relationship Id="rId6" Type="http://schemas.openxmlformats.org/officeDocument/2006/relationships/image" Target="../media/image16.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0.png"/><Relationship Id="rId36" Type="http://schemas.openxmlformats.org/officeDocument/2006/relationships/image" Target="../media/image24.png"/><Relationship Id="rId49" Type="http://schemas.openxmlformats.org/officeDocument/2006/relationships/customXml" Target="../ink/ink2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D51A-FE50-7B3D-741B-EDCCCA2A3F9F}"/>
              </a:ext>
            </a:extLst>
          </p:cNvPr>
          <p:cNvSpPr>
            <a:spLocks noGrp="1"/>
          </p:cNvSpPr>
          <p:nvPr>
            <p:ph type="ctrTitle"/>
          </p:nvPr>
        </p:nvSpPr>
        <p:spPr>
          <a:xfrm>
            <a:off x="1075455" y="3923930"/>
            <a:ext cx="10030510" cy="1242625"/>
          </a:xfrm>
        </p:spPr>
        <p:txBody>
          <a:bodyPr>
            <a:normAutofit fontScale="90000"/>
          </a:bodyPr>
          <a:lstStyle/>
          <a:p>
            <a:pPr>
              <a:lnSpc>
                <a:spcPct val="90000"/>
              </a:lnSpc>
            </a:pPr>
            <a:br>
              <a:rPr lang="en-US" sz="1800" dirty="0"/>
            </a:br>
            <a:br>
              <a:rPr lang="en-US" sz="1800" dirty="0"/>
            </a:br>
            <a:r>
              <a:rPr lang="en-US" sz="4400" b="1" dirty="0">
                <a:latin typeface="+mn-lt"/>
              </a:rPr>
              <a:t>Project  2</a:t>
            </a:r>
            <a:br>
              <a:rPr lang="en-US" sz="4400" b="1" dirty="0">
                <a:latin typeface="+mn-lt"/>
              </a:rPr>
            </a:br>
            <a:r>
              <a:rPr lang="en-US" sz="4400" b="1" dirty="0">
                <a:latin typeface="+mn-lt"/>
              </a:rPr>
              <a:t>YouTube Song Analysis</a:t>
            </a:r>
            <a:endParaRPr lang="en-CA" sz="1800" b="1" dirty="0">
              <a:latin typeface="+mn-lt"/>
            </a:endParaRPr>
          </a:p>
        </p:txBody>
      </p:sp>
      <p:sp>
        <p:nvSpPr>
          <p:cNvPr id="3" name="Subtitle 2">
            <a:extLst>
              <a:ext uri="{FF2B5EF4-FFF2-40B4-BE49-F238E27FC236}">
                <a16:creationId xmlns:a16="http://schemas.microsoft.com/office/drawing/2014/main" id="{3CF48401-9823-EBE2-EA0C-F2AE164D8A5F}"/>
              </a:ext>
            </a:extLst>
          </p:cNvPr>
          <p:cNvSpPr>
            <a:spLocks noGrp="1"/>
          </p:cNvSpPr>
          <p:nvPr>
            <p:ph type="subTitle" idx="1"/>
          </p:nvPr>
        </p:nvSpPr>
        <p:spPr>
          <a:xfrm>
            <a:off x="1370693" y="5591019"/>
            <a:ext cx="9440034" cy="627446"/>
          </a:xfrm>
        </p:spPr>
        <p:txBody>
          <a:bodyPr>
            <a:normAutofit/>
          </a:bodyPr>
          <a:lstStyle/>
          <a:p>
            <a:r>
              <a:rPr lang="en-US" sz="2400" i="1" dirty="0"/>
              <a:t>By Jigar Patel</a:t>
            </a:r>
            <a:endParaRPr lang="en-CA" sz="2400" i="1" dirty="0"/>
          </a:p>
        </p:txBody>
      </p:sp>
      <p:sp>
        <p:nvSpPr>
          <p:cNvPr id="16" name="Rectangle 15">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410" y="839992"/>
            <a:ext cx="3200400"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two people on it&#10;&#10;Description automatically generated">
            <a:extLst>
              <a:ext uri="{FF2B5EF4-FFF2-40B4-BE49-F238E27FC236}">
                <a16:creationId xmlns:a16="http://schemas.microsoft.com/office/drawing/2014/main" id="{ED820654-9071-A65E-0934-7B5077ABC6B8}"/>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l="3475" t="24933" r="5360" b="22267"/>
          <a:stretch/>
        </p:blipFill>
        <p:spPr bwMode="auto">
          <a:xfrm>
            <a:off x="1140768" y="1424013"/>
            <a:ext cx="2719685" cy="1575158"/>
          </a:xfrm>
          <a:prstGeom prst="rect">
            <a:avLst/>
          </a:prstGeom>
          <a:noFill/>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837" y="839992"/>
            <a:ext cx="3200400"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red and white sign with a letter t&#10;&#10;Description automatically generated">
            <a:extLst>
              <a:ext uri="{FF2B5EF4-FFF2-40B4-BE49-F238E27FC236}">
                <a16:creationId xmlns:a16="http://schemas.microsoft.com/office/drawing/2014/main" id="{4751C632-CC29-A18A-11ED-379C212CC2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0124" y="1079036"/>
            <a:ext cx="1457826" cy="2265112"/>
          </a:xfrm>
          <a:prstGeom prst="rect">
            <a:avLst/>
          </a:prstGeom>
        </p:spPr>
      </p:pic>
      <p:sp>
        <p:nvSpPr>
          <p:cNvPr id="17" name="Rectangle 16">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7264" y="826094"/>
            <a:ext cx="3200400"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square with white text&#10;&#10;Description automatically generated">
            <a:extLst>
              <a:ext uri="{FF2B5EF4-FFF2-40B4-BE49-F238E27FC236}">
                <a16:creationId xmlns:a16="http://schemas.microsoft.com/office/drawing/2014/main" id="{3EDDAA8D-31FF-84F6-D881-0DA83D4A1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7960" y="1058190"/>
            <a:ext cx="2279008" cy="2279008"/>
          </a:xfrm>
          <a:prstGeom prst="rect">
            <a:avLst/>
          </a:prstGeom>
        </p:spPr>
      </p:pic>
      <p:pic>
        <p:nvPicPr>
          <p:cNvPr id="12" name="Video 11">
            <a:hlinkClick r:id="" action="ppaction://media"/>
            <a:extLst>
              <a:ext uri="{FF2B5EF4-FFF2-40B4-BE49-F238E27FC236}">
                <a16:creationId xmlns:a16="http://schemas.microsoft.com/office/drawing/2014/main" id="{063A6104-7D77-8796-D249-569F47E6E1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0678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951">
        <p15:prstTrans prst="pageCurlDouble"/>
      </p:transition>
    </mc:Choice>
    <mc:Fallback xmlns="">
      <p:transition spd="slow" advTm="209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94AD-8E6A-A769-76E9-E57AA885FF6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B5FC351-BF77-EFBE-E8A5-DFF6C3A5E6A5}"/>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250A3FEA-CE4A-F97C-43ED-17B1A9C7BB83}"/>
              </a:ext>
            </a:extLst>
          </p:cNvPr>
          <p:cNvPicPr>
            <a:picLocks noChangeAspect="1"/>
          </p:cNvPicPr>
          <p:nvPr/>
        </p:nvPicPr>
        <p:blipFill>
          <a:blip r:embed="rId4"/>
          <a:stretch>
            <a:fillRect/>
          </a:stretch>
        </p:blipFill>
        <p:spPr>
          <a:xfrm>
            <a:off x="10034" y="0"/>
            <a:ext cx="12181966" cy="6858000"/>
          </a:xfrm>
          <a:prstGeom prst="rect">
            <a:avLst/>
          </a:prstGeom>
        </p:spPr>
      </p:pic>
      <p:pic>
        <p:nvPicPr>
          <p:cNvPr id="9" name="Video 8">
            <a:hlinkClick r:id="" action="ppaction://media"/>
            <a:extLst>
              <a:ext uri="{FF2B5EF4-FFF2-40B4-BE49-F238E27FC236}">
                <a16:creationId xmlns:a16="http://schemas.microsoft.com/office/drawing/2014/main" id="{B0E43C25-AA81-5A64-04CF-77EF9E2CD58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5545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7550">
        <p15:prstTrans prst="pageCurlDouble"/>
      </p:transition>
    </mc:Choice>
    <mc:Fallback xmlns="">
      <p:transition spd="slow" advTm="375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94AD-8E6A-A769-76E9-E57AA885FF61}"/>
              </a:ext>
            </a:extLst>
          </p:cNvPr>
          <p:cNvSpPr>
            <a:spLocks noGrp="1"/>
          </p:cNvSpPr>
          <p:nvPr>
            <p:ph type="title"/>
          </p:nvPr>
        </p:nvSpPr>
        <p:spPr>
          <a:xfrm>
            <a:off x="919119" y="1811439"/>
            <a:ext cx="10353762" cy="2816835"/>
          </a:xfrm>
        </p:spPr>
        <p:txBody>
          <a:bodyPr>
            <a:normAutofit/>
          </a:bodyPr>
          <a:lstStyle/>
          <a:p>
            <a:r>
              <a:rPr lang="en-CA" b="1" dirty="0">
                <a:effectLst/>
                <a:latin typeface="+mn-lt"/>
              </a:rPr>
              <a:t>Dashboard 3</a:t>
            </a:r>
            <a:br>
              <a:rPr lang="en-CA" b="1" dirty="0">
                <a:effectLst/>
                <a:latin typeface="+mn-lt"/>
              </a:rPr>
            </a:br>
            <a:br>
              <a:rPr lang="en-CA" b="1" dirty="0">
                <a:effectLst/>
                <a:latin typeface="+mn-lt"/>
              </a:rPr>
            </a:br>
            <a:r>
              <a:rPr lang="en-CA" b="1" dirty="0">
                <a:effectLst/>
                <a:latin typeface="+mn-lt"/>
              </a:rPr>
              <a:t>Top 5 Distribution</a:t>
            </a:r>
          </a:p>
        </p:txBody>
      </p:sp>
      <p:pic>
        <p:nvPicPr>
          <p:cNvPr id="7" name="Video 6">
            <a:hlinkClick r:id="" action="ppaction://media"/>
            <a:extLst>
              <a:ext uri="{FF2B5EF4-FFF2-40B4-BE49-F238E27FC236}">
                <a16:creationId xmlns:a16="http://schemas.microsoft.com/office/drawing/2014/main" id="{FC64DFBB-124B-A6A8-12D4-EC86C4E7B29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62558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15">
        <p15:prstTrans prst="pageCurlDouble"/>
      </p:transition>
    </mc:Choice>
    <mc:Fallback xmlns="">
      <p:transition spd="slow" advTm="20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94AD-8E6A-A769-76E9-E57AA885FF6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B5FC351-BF77-EFBE-E8A5-DFF6C3A5E6A5}"/>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F24AB8D8-91AA-25C4-4234-D67BF80713C8}"/>
              </a:ext>
            </a:extLst>
          </p:cNvPr>
          <p:cNvPicPr>
            <a:picLocks noChangeAspect="1"/>
          </p:cNvPicPr>
          <p:nvPr/>
        </p:nvPicPr>
        <p:blipFill>
          <a:blip r:embed="rId4"/>
          <a:stretch>
            <a:fillRect/>
          </a:stretch>
        </p:blipFill>
        <p:spPr>
          <a:xfrm>
            <a:off x="0" y="-15378"/>
            <a:ext cx="12191999" cy="6873377"/>
          </a:xfrm>
          <a:prstGeom prst="rect">
            <a:avLst/>
          </a:prstGeom>
        </p:spPr>
      </p:pic>
      <p:pic>
        <p:nvPicPr>
          <p:cNvPr id="9" name="Video 8">
            <a:hlinkClick r:id="" action="ppaction://media"/>
            <a:extLst>
              <a:ext uri="{FF2B5EF4-FFF2-40B4-BE49-F238E27FC236}">
                <a16:creationId xmlns:a16="http://schemas.microsoft.com/office/drawing/2014/main" id="{0FA02C20-B3B7-FF4B-095A-D5431782FA8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9149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64">
        <p15:prstTrans prst="pageCurlDouble"/>
      </p:transition>
    </mc:Choice>
    <mc:Fallback xmlns="">
      <p:transition spd="slow" advTm="80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5FC351-BF77-EFBE-E8A5-DFF6C3A5E6A5}"/>
              </a:ext>
            </a:extLst>
          </p:cNvPr>
          <p:cNvSpPr>
            <a:spLocks noGrp="1"/>
          </p:cNvSpPr>
          <p:nvPr>
            <p:ph idx="1"/>
          </p:nvPr>
        </p:nvSpPr>
        <p:spPr>
          <a:xfrm>
            <a:off x="646510" y="1844991"/>
            <a:ext cx="10353762" cy="4058751"/>
          </a:xfrm>
        </p:spPr>
        <p:txBody>
          <a:bodyPr/>
          <a:lstStyle/>
          <a:p>
            <a:pPr algn="ctr">
              <a:lnSpc>
                <a:spcPct val="200000"/>
              </a:lnSpc>
            </a:pPr>
            <a:r>
              <a:rPr lang="en-CA" dirty="0"/>
              <a:t>Total Songs: 19.35K (in thousand)</a:t>
            </a:r>
          </a:p>
          <a:p>
            <a:pPr algn="ctr">
              <a:lnSpc>
                <a:spcPct val="200000"/>
              </a:lnSpc>
            </a:pPr>
            <a:r>
              <a:rPr lang="en-CA" dirty="0"/>
              <a:t>Total Views: 231bn (in billion)</a:t>
            </a:r>
          </a:p>
          <a:p>
            <a:pPr algn="ctr">
              <a:lnSpc>
                <a:spcPct val="200000"/>
              </a:lnSpc>
            </a:pPr>
            <a:r>
              <a:rPr lang="en-CA" dirty="0"/>
              <a:t>Total Likes: 2bn (in billion)</a:t>
            </a:r>
          </a:p>
          <a:p>
            <a:pPr algn="ctr">
              <a:lnSpc>
                <a:spcPct val="200000"/>
              </a:lnSpc>
            </a:pPr>
            <a:r>
              <a:rPr lang="en-CA" dirty="0"/>
              <a:t>Total Comments: 51M (in million)</a:t>
            </a:r>
          </a:p>
        </p:txBody>
      </p:sp>
      <p:pic>
        <p:nvPicPr>
          <p:cNvPr id="5" name="Picture 4">
            <a:extLst>
              <a:ext uri="{FF2B5EF4-FFF2-40B4-BE49-F238E27FC236}">
                <a16:creationId xmlns:a16="http://schemas.microsoft.com/office/drawing/2014/main" id="{0D03CF1E-3FE1-0555-3BC1-6116DAA3C504}"/>
              </a:ext>
            </a:extLst>
          </p:cNvPr>
          <p:cNvPicPr>
            <a:picLocks noChangeAspect="1"/>
          </p:cNvPicPr>
          <p:nvPr/>
        </p:nvPicPr>
        <p:blipFill>
          <a:blip r:embed="rId4"/>
          <a:stretch>
            <a:fillRect/>
          </a:stretch>
        </p:blipFill>
        <p:spPr>
          <a:xfrm>
            <a:off x="913795" y="581957"/>
            <a:ext cx="7465880" cy="969686"/>
          </a:xfrm>
          <a:prstGeom prst="rect">
            <a:avLst/>
          </a:prstGeom>
        </p:spPr>
      </p:pic>
      <p:pic>
        <p:nvPicPr>
          <p:cNvPr id="7" name="Picture 6">
            <a:extLst>
              <a:ext uri="{FF2B5EF4-FFF2-40B4-BE49-F238E27FC236}">
                <a16:creationId xmlns:a16="http://schemas.microsoft.com/office/drawing/2014/main" id="{0E23F8DF-76BA-7E0A-35F2-159BF683A717}"/>
              </a:ext>
            </a:extLst>
          </p:cNvPr>
          <p:cNvPicPr>
            <a:picLocks noChangeAspect="1"/>
          </p:cNvPicPr>
          <p:nvPr/>
        </p:nvPicPr>
        <p:blipFill>
          <a:blip r:embed="rId5"/>
          <a:stretch>
            <a:fillRect/>
          </a:stretch>
        </p:blipFill>
        <p:spPr>
          <a:xfrm>
            <a:off x="8712439" y="581957"/>
            <a:ext cx="2145580" cy="969686"/>
          </a:xfrm>
          <a:prstGeom prst="rect">
            <a:avLst/>
          </a:prstGeom>
        </p:spPr>
      </p:pic>
      <p:pic>
        <p:nvPicPr>
          <p:cNvPr id="9" name="Video 8">
            <a:hlinkClick r:id="" action="ppaction://media"/>
            <a:extLst>
              <a:ext uri="{FF2B5EF4-FFF2-40B4-BE49-F238E27FC236}">
                <a16:creationId xmlns:a16="http://schemas.microsoft.com/office/drawing/2014/main" id="{FDE97F10-3E11-1F25-35EB-4B9A98904EF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2877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414">
        <p15:prstTrans prst="pageCurlDouble"/>
      </p:transition>
    </mc:Choice>
    <mc:Fallback xmlns="">
      <p:transition spd="slow" advTm="204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5FC351-BF77-EFBE-E8A5-DFF6C3A5E6A5}"/>
              </a:ext>
            </a:extLst>
          </p:cNvPr>
          <p:cNvSpPr>
            <a:spLocks noGrp="1"/>
          </p:cNvSpPr>
          <p:nvPr>
            <p:ph idx="1"/>
          </p:nvPr>
        </p:nvSpPr>
        <p:spPr>
          <a:xfrm>
            <a:off x="618372" y="3664635"/>
            <a:ext cx="5233787" cy="2857823"/>
          </a:xfrm>
        </p:spPr>
        <p:txBody>
          <a:bodyPr>
            <a:normAutofit/>
          </a:bodyPr>
          <a:lstStyle/>
          <a:p>
            <a:pPr algn="l">
              <a:buFont typeface="Wingdings" panose="05000000000000000000" pitchFamily="2" charset="2"/>
              <a:buChar char="v"/>
            </a:pPr>
            <a:r>
              <a:rPr lang="en-US" sz="1800" b="0" i="0" dirty="0">
                <a:solidFill>
                  <a:schemeClr val="tx1"/>
                </a:solidFill>
                <a:effectLst/>
              </a:rPr>
              <a:t>The graph illustrates the distribution of Views, Likes, and Comments by the release year.</a:t>
            </a:r>
          </a:p>
          <a:p>
            <a:pPr algn="l">
              <a:buFont typeface="Wingdings" panose="05000000000000000000" pitchFamily="2" charset="2"/>
              <a:buChar char="v"/>
            </a:pPr>
            <a:r>
              <a:rPr lang="en-US" sz="1800" b="0" i="0" dirty="0">
                <a:solidFill>
                  <a:schemeClr val="tx1"/>
                </a:solidFill>
                <a:effectLst/>
              </a:rPr>
              <a:t>It emphasizes the year where the ratio of Views is the highest, Likes proportion is half the ratio of Views, and Comments ratio is notably less than the other two categories.</a:t>
            </a:r>
          </a:p>
        </p:txBody>
      </p:sp>
      <p:pic>
        <p:nvPicPr>
          <p:cNvPr id="4" name="Picture 3">
            <a:extLst>
              <a:ext uri="{FF2B5EF4-FFF2-40B4-BE49-F238E27FC236}">
                <a16:creationId xmlns:a16="http://schemas.microsoft.com/office/drawing/2014/main" id="{F800F47E-DF2E-B9E3-ED17-E7EA1FC5B691}"/>
              </a:ext>
            </a:extLst>
          </p:cNvPr>
          <p:cNvPicPr>
            <a:picLocks noChangeAspect="1"/>
          </p:cNvPicPr>
          <p:nvPr/>
        </p:nvPicPr>
        <p:blipFill>
          <a:blip r:embed="rId4"/>
          <a:stretch>
            <a:fillRect/>
          </a:stretch>
        </p:blipFill>
        <p:spPr>
          <a:xfrm>
            <a:off x="618371" y="469186"/>
            <a:ext cx="5993444" cy="2724180"/>
          </a:xfrm>
          <a:custGeom>
            <a:avLst/>
            <a:gdLst>
              <a:gd name="connsiteX0" fmla="*/ 0 w 5993444"/>
              <a:gd name="connsiteY0" fmla="*/ 0 h 2724180"/>
              <a:gd name="connsiteX1" fmla="*/ 546069 w 5993444"/>
              <a:gd name="connsiteY1" fmla="*/ 0 h 2724180"/>
              <a:gd name="connsiteX2" fmla="*/ 1152073 w 5993444"/>
              <a:gd name="connsiteY2" fmla="*/ 0 h 2724180"/>
              <a:gd name="connsiteX3" fmla="*/ 1937880 w 5993444"/>
              <a:gd name="connsiteY3" fmla="*/ 0 h 2724180"/>
              <a:gd name="connsiteX4" fmla="*/ 2543884 w 5993444"/>
              <a:gd name="connsiteY4" fmla="*/ 0 h 2724180"/>
              <a:gd name="connsiteX5" fmla="*/ 3030019 w 5993444"/>
              <a:gd name="connsiteY5" fmla="*/ 0 h 2724180"/>
              <a:gd name="connsiteX6" fmla="*/ 3576088 w 5993444"/>
              <a:gd name="connsiteY6" fmla="*/ 0 h 2724180"/>
              <a:gd name="connsiteX7" fmla="*/ 4182092 w 5993444"/>
              <a:gd name="connsiteY7" fmla="*/ 0 h 2724180"/>
              <a:gd name="connsiteX8" fmla="*/ 4967899 w 5993444"/>
              <a:gd name="connsiteY8" fmla="*/ 0 h 2724180"/>
              <a:gd name="connsiteX9" fmla="*/ 5993444 w 5993444"/>
              <a:gd name="connsiteY9" fmla="*/ 0 h 2724180"/>
              <a:gd name="connsiteX10" fmla="*/ 5993444 w 5993444"/>
              <a:gd name="connsiteY10" fmla="*/ 653803 h 2724180"/>
              <a:gd name="connsiteX11" fmla="*/ 5993444 w 5993444"/>
              <a:gd name="connsiteY11" fmla="*/ 1307606 h 2724180"/>
              <a:gd name="connsiteX12" fmla="*/ 5993444 w 5993444"/>
              <a:gd name="connsiteY12" fmla="*/ 1934168 h 2724180"/>
              <a:gd name="connsiteX13" fmla="*/ 5993444 w 5993444"/>
              <a:gd name="connsiteY13" fmla="*/ 2724180 h 2724180"/>
              <a:gd name="connsiteX14" fmla="*/ 5327506 w 5993444"/>
              <a:gd name="connsiteY14" fmla="*/ 2724180 h 2724180"/>
              <a:gd name="connsiteX15" fmla="*/ 4841371 w 5993444"/>
              <a:gd name="connsiteY15" fmla="*/ 2724180 h 2724180"/>
              <a:gd name="connsiteX16" fmla="*/ 4295302 w 5993444"/>
              <a:gd name="connsiteY16" fmla="*/ 2724180 h 2724180"/>
              <a:gd name="connsiteX17" fmla="*/ 3689298 w 5993444"/>
              <a:gd name="connsiteY17" fmla="*/ 2724180 h 2724180"/>
              <a:gd name="connsiteX18" fmla="*/ 3143228 w 5993444"/>
              <a:gd name="connsiteY18" fmla="*/ 2724180 h 2724180"/>
              <a:gd name="connsiteX19" fmla="*/ 2597159 w 5993444"/>
              <a:gd name="connsiteY19" fmla="*/ 2724180 h 2724180"/>
              <a:gd name="connsiteX20" fmla="*/ 1991155 w 5993444"/>
              <a:gd name="connsiteY20" fmla="*/ 2724180 h 2724180"/>
              <a:gd name="connsiteX21" fmla="*/ 1325217 w 5993444"/>
              <a:gd name="connsiteY21" fmla="*/ 2724180 h 2724180"/>
              <a:gd name="connsiteX22" fmla="*/ 839082 w 5993444"/>
              <a:gd name="connsiteY22" fmla="*/ 2724180 h 2724180"/>
              <a:gd name="connsiteX23" fmla="*/ 0 w 5993444"/>
              <a:gd name="connsiteY23" fmla="*/ 2724180 h 2724180"/>
              <a:gd name="connsiteX24" fmla="*/ 0 w 5993444"/>
              <a:gd name="connsiteY24" fmla="*/ 2124860 h 2724180"/>
              <a:gd name="connsiteX25" fmla="*/ 0 w 5993444"/>
              <a:gd name="connsiteY25" fmla="*/ 1443815 h 2724180"/>
              <a:gd name="connsiteX26" fmla="*/ 0 w 5993444"/>
              <a:gd name="connsiteY26" fmla="*/ 708287 h 2724180"/>
              <a:gd name="connsiteX27" fmla="*/ 0 w 5993444"/>
              <a:gd name="connsiteY27" fmla="*/ 0 h 272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93444" h="2724180" fill="none" extrusionOk="0">
                <a:moveTo>
                  <a:pt x="0" y="0"/>
                </a:moveTo>
                <a:cubicBezTo>
                  <a:pt x="219743" y="7205"/>
                  <a:pt x="405850" y="-13306"/>
                  <a:pt x="546069" y="0"/>
                </a:cubicBezTo>
                <a:cubicBezTo>
                  <a:pt x="686288" y="13306"/>
                  <a:pt x="857429" y="12133"/>
                  <a:pt x="1152073" y="0"/>
                </a:cubicBezTo>
                <a:cubicBezTo>
                  <a:pt x="1446717" y="-12133"/>
                  <a:pt x="1762716" y="35366"/>
                  <a:pt x="1937880" y="0"/>
                </a:cubicBezTo>
                <a:cubicBezTo>
                  <a:pt x="2113044" y="-35366"/>
                  <a:pt x="2308055" y="7115"/>
                  <a:pt x="2543884" y="0"/>
                </a:cubicBezTo>
                <a:cubicBezTo>
                  <a:pt x="2779713" y="-7115"/>
                  <a:pt x="2836203" y="3937"/>
                  <a:pt x="3030019" y="0"/>
                </a:cubicBezTo>
                <a:cubicBezTo>
                  <a:pt x="3223836" y="-3937"/>
                  <a:pt x="3420159" y="-12061"/>
                  <a:pt x="3576088" y="0"/>
                </a:cubicBezTo>
                <a:cubicBezTo>
                  <a:pt x="3732017" y="12061"/>
                  <a:pt x="4014927" y="17065"/>
                  <a:pt x="4182092" y="0"/>
                </a:cubicBezTo>
                <a:cubicBezTo>
                  <a:pt x="4349257" y="-17065"/>
                  <a:pt x="4660063" y="-27628"/>
                  <a:pt x="4967899" y="0"/>
                </a:cubicBezTo>
                <a:cubicBezTo>
                  <a:pt x="5275735" y="27628"/>
                  <a:pt x="5766809" y="7853"/>
                  <a:pt x="5993444" y="0"/>
                </a:cubicBezTo>
                <a:cubicBezTo>
                  <a:pt x="6019215" y="272679"/>
                  <a:pt x="6019162" y="353799"/>
                  <a:pt x="5993444" y="653803"/>
                </a:cubicBezTo>
                <a:cubicBezTo>
                  <a:pt x="5967726" y="953807"/>
                  <a:pt x="5970422" y="1042347"/>
                  <a:pt x="5993444" y="1307606"/>
                </a:cubicBezTo>
                <a:cubicBezTo>
                  <a:pt x="6016466" y="1572865"/>
                  <a:pt x="5994134" y="1785101"/>
                  <a:pt x="5993444" y="1934168"/>
                </a:cubicBezTo>
                <a:cubicBezTo>
                  <a:pt x="5992754" y="2083235"/>
                  <a:pt x="6005976" y="2516824"/>
                  <a:pt x="5993444" y="2724180"/>
                </a:cubicBezTo>
                <a:cubicBezTo>
                  <a:pt x="5710570" y="2697613"/>
                  <a:pt x="5467099" y="2717230"/>
                  <a:pt x="5327506" y="2724180"/>
                </a:cubicBezTo>
                <a:cubicBezTo>
                  <a:pt x="5187913" y="2731130"/>
                  <a:pt x="4949060" y="2738463"/>
                  <a:pt x="4841371" y="2724180"/>
                </a:cubicBezTo>
                <a:cubicBezTo>
                  <a:pt x="4733682" y="2709897"/>
                  <a:pt x="4438516" y="2713826"/>
                  <a:pt x="4295302" y="2724180"/>
                </a:cubicBezTo>
                <a:cubicBezTo>
                  <a:pt x="4152088" y="2734534"/>
                  <a:pt x="3863352" y="2728410"/>
                  <a:pt x="3689298" y="2724180"/>
                </a:cubicBezTo>
                <a:cubicBezTo>
                  <a:pt x="3515244" y="2719950"/>
                  <a:pt x="3268573" y="2697712"/>
                  <a:pt x="3143228" y="2724180"/>
                </a:cubicBezTo>
                <a:cubicBezTo>
                  <a:pt x="3017883" y="2750649"/>
                  <a:pt x="2756361" y="2729207"/>
                  <a:pt x="2597159" y="2724180"/>
                </a:cubicBezTo>
                <a:cubicBezTo>
                  <a:pt x="2437957" y="2719153"/>
                  <a:pt x="2278927" y="2747879"/>
                  <a:pt x="1991155" y="2724180"/>
                </a:cubicBezTo>
                <a:cubicBezTo>
                  <a:pt x="1703383" y="2700481"/>
                  <a:pt x="1577325" y="2718365"/>
                  <a:pt x="1325217" y="2724180"/>
                </a:cubicBezTo>
                <a:cubicBezTo>
                  <a:pt x="1073109" y="2729995"/>
                  <a:pt x="1065283" y="2728671"/>
                  <a:pt x="839082" y="2724180"/>
                </a:cubicBezTo>
                <a:cubicBezTo>
                  <a:pt x="612881" y="2719689"/>
                  <a:pt x="256120" y="2749514"/>
                  <a:pt x="0" y="2724180"/>
                </a:cubicBezTo>
                <a:cubicBezTo>
                  <a:pt x="-5294" y="2601037"/>
                  <a:pt x="-20373" y="2259638"/>
                  <a:pt x="0" y="2124860"/>
                </a:cubicBezTo>
                <a:cubicBezTo>
                  <a:pt x="20373" y="1990082"/>
                  <a:pt x="-19626" y="1738887"/>
                  <a:pt x="0" y="1443815"/>
                </a:cubicBezTo>
                <a:cubicBezTo>
                  <a:pt x="19626" y="1148744"/>
                  <a:pt x="-13619" y="860330"/>
                  <a:pt x="0" y="708287"/>
                </a:cubicBezTo>
                <a:cubicBezTo>
                  <a:pt x="13619" y="556244"/>
                  <a:pt x="2822" y="327471"/>
                  <a:pt x="0" y="0"/>
                </a:cubicBezTo>
                <a:close/>
              </a:path>
              <a:path w="5993444" h="2724180" stroke="0" extrusionOk="0">
                <a:moveTo>
                  <a:pt x="0" y="0"/>
                </a:moveTo>
                <a:cubicBezTo>
                  <a:pt x="128356" y="27824"/>
                  <a:pt x="419258" y="10112"/>
                  <a:pt x="606004" y="0"/>
                </a:cubicBezTo>
                <a:cubicBezTo>
                  <a:pt x="792750" y="-10112"/>
                  <a:pt x="1164582" y="33296"/>
                  <a:pt x="1331876" y="0"/>
                </a:cubicBezTo>
                <a:cubicBezTo>
                  <a:pt x="1499170" y="-33296"/>
                  <a:pt x="1732397" y="33282"/>
                  <a:pt x="2117684" y="0"/>
                </a:cubicBezTo>
                <a:cubicBezTo>
                  <a:pt x="2502971" y="-33282"/>
                  <a:pt x="2525112" y="-12260"/>
                  <a:pt x="2843556" y="0"/>
                </a:cubicBezTo>
                <a:cubicBezTo>
                  <a:pt x="3162000" y="12260"/>
                  <a:pt x="3241484" y="16985"/>
                  <a:pt x="3509494" y="0"/>
                </a:cubicBezTo>
                <a:cubicBezTo>
                  <a:pt x="3777504" y="-16985"/>
                  <a:pt x="3947298" y="3"/>
                  <a:pt x="4115498" y="0"/>
                </a:cubicBezTo>
                <a:cubicBezTo>
                  <a:pt x="4283698" y="-3"/>
                  <a:pt x="4453241" y="-1543"/>
                  <a:pt x="4661568" y="0"/>
                </a:cubicBezTo>
                <a:cubicBezTo>
                  <a:pt x="4869895" y="1543"/>
                  <a:pt x="4969351" y="-4772"/>
                  <a:pt x="5267571" y="0"/>
                </a:cubicBezTo>
                <a:cubicBezTo>
                  <a:pt x="5565791" y="4772"/>
                  <a:pt x="5739657" y="24620"/>
                  <a:pt x="5993444" y="0"/>
                </a:cubicBezTo>
                <a:cubicBezTo>
                  <a:pt x="6000150" y="273512"/>
                  <a:pt x="6026681" y="482510"/>
                  <a:pt x="5993444" y="708287"/>
                </a:cubicBezTo>
                <a:cubicBezTo>
                  <a:pt x="5960207" y="934064"/>
                  <a:pt x="6000158" y="1254173"/>
                  <a:pt x="5993444" y="1443815"/>
                </a:cubicBezTo>
                <a:cubicBezTo>
                  <a:pt x="5986730" y="1633457"/>
                  <a:pt x="6050238" y="2338341"/>
                  <a:pt x="5993444" y="2724180"/>
                </a:cubicBezTo>
                <a:cubicBezTo>
                  <a:pt x="5851974" y="2725016"/>
                  <a:pt x="5607115" y="2710226"/>
                  <a:pt x="5507309" y="2724180"/>
                </a:cubicBezTo>
                <a:cubicBezTo>
                  <a:pt x="5407503" y="2738134"/>
                  <a:pt x="5138022" y="2693310"/>
                  <a:pt x="4841371" y="2724180"/>
                </a:cubicBezTo>
                <a:cubicBezTo>
                  <a:pt x="4544720" y="2755050"/>
                  <a:pt x="4537221" y="2737825"/>
                  <a:pt x="4355236" y="2724180"/>
                </a:cubicBezTo>
                <a:cubicBezTo>
                  <a:pt x="4173252" y="2710535"/>
                  <a:pt x="3830852" y="2736097"/>
                  <a:pt x="3569429" y="2724180"/>
                </a:cubicBezTo>
                <a:cubicBezTo>
                  <a:pt x="3308006" y="2712263"/>
                  <a:pt x="3088439" y="2701169"/>
                  <a:pt x="2963425" y="2724180"/>
                </a:cubicBezTo>
                <a:cubicBezTo>
                  <a:pt x="2838411" y="2747191"/>
                  <a:pt x="2532109" y="2719757"/>
                  <a:pt x="2297487" y="2724180"/>
                </a:cubicBezTo>
                <a:cubicBezTo>
                  <a:pt x="2062865" y="2728603"/>
                  <a:pt x="1822740" y="2736233"/>
                  <a:pt x="1571614" y="2724180"/>
                </a:cubicBezTo>
                <a:cubicBezTo>
                  <a:pt x="1320488" y="2712127"/>
                  <a:pt x="1065817" y="2707034"/>
                  <a:pt x="845742" y="2724180"/>
                </a:cubicBezTo>
                <a:cubicBezTo>
                  <a:pt x="625667" y="2741326"/>
                  <a:pt x="252345" y="2715698"/>
                  <a:pt x="0" y="2724180"/>
                </a:cubicBezTo>
                <a:cubicBezTo>
                  <a:pt x="-4704" y="2435120"/>
                  <a:pt x="-21787" y="2311520"/>
                  <a:pt x="0" y="2124860"/>
                </a:cubicBezTo>
                <a:cubicBezTo>
                  <a:pt x="21787" y="1938200"/>
                  <a:pt x="5368" y="1581278"/>
                  <a:pt x="0" y="1389332"/>
                </a:cubicBezTo>
                <a:cubicBezTo>
                  <a:pt x="-5368" y="1197386"/>
                  <a:pt x="15911" y="941217"/>
                  <a:pt x="0" y="790012"/>
                </a:cubicBezTo>
                <a:cubicBezTo>
                  <a:pt x="-15911" y="638807"/>
                  <a:pt x="-13370" y="338323"/>
                  <a:pt x="0" y="0"/>
                </a:cubicBezTo>
                <a:close/>
              </a:path>
            </a:pathLst>
          </a:custGeom>
          <a:ln w="9525">
            <a:solidFill>
              <a:srgbClr val="FF0000"/>
            </a:solidFill>
            <a:extLst>
              <a:ext uri="{C807C97D-BFC1-408E-A445-0C87EB9F89A2}">
                <ask:lineSketchStyleProps xmlns:ask="http://schemas.microsoft.com/office/drawing/2018/sketchyshapes" sd="2269976599">
                  <a:prstGeom prst="rect">
                    <a:avLst/>
                  </a:prstGeom>
                  <ask:type>
                    <ask:lineSketchFreehand/>
                  </ask:type>
                </ask:lineSketchStyleProps>
              </a:ext>
            </a:extLst>
          </a:ln>
        </p:spPr>
      </p:pic>
      <p:pic>
        <p:nvPicPr>
          <p:cNvPr id="8" name="Picture 7">
            <a:extLst>
              <a:ext uri="{FF2B5EF4-FFF2-40B4-BE49-F238E27FC236}">
                <a16:creationId xmlns:a16="http://schemas.microsoft.com/office/drawing/2014/main" id="{D841FFB1-BF2F-B6E6-8C7F-0BB45B5CF44B}"/>
              </a:ext>
            </a:extLst>
          </p:cNvPr>
          <p:cNvPicPr>
            <a:picLocks noChangeAspect="1"/>
          </p:cNvPicPr>
          <p:nvPr/>
        </p:nvPicPr>
        <p:blipFill>
          <a:blip r:embed="rId5"/>
          <a:stretch>
            <a:fillRect/>
          </a:stretch>
        </p:blipFill>
        <p:spPr>
          <a:xfrm>
            <a:off x="7610530" y="469186"/>
            <a:ext cx="2936251" cy="2724180"/>
          </a:xfrm>
          <a:custGeom>
            <a:avLst/>
            <a:gdLst>
              <a:gd name="connsiteX0" fmla="*/ 0 w 2936251"/>
              <a:gd name="connsiteY0" fmla="*/ 0 h 2724180"/>
              <a:gd name="connsiteX1" fmla="*/ 645975 w 2936251"/>
              <a:gd name="connsiteY1" fmla="*/ 0 h 2724180"/>
              <a:gd name="connsiteX2" fmla="*/ 1233225 w 2936251"/>
              <a:gd name="connsiteY2" fmla="*/ 0 h 2724180"/>
              <a:gd name="connsiteX3" fmla="*/ 1732388 w 2936251"/>
              <a:gd name="connsiteY3" fmla="*/ 0 h 2724180"/>
              <a:gd name="connsiteX4" fmla="*/ 2319638 w 2936251"/>
              <a:gd name="connsiteY4" fmla="*/ 0 h 2724180"/>
              <a:gd name="connsiteX5" fmla="*/ 2936251 w 2936251"/>
              <a:gd name="connsiteY5" fmla="*/ 0 h 2724180"/>
              <a:gd name="connsiteX6" fmla="*/ 2936251 w 2936251"/>
              <a:gd name="connsiteY6" fmla="*/ 572078 h 2724180"/>
              <a:gd name="connsiteX7" fmla="*/ 2936251 w 2936251"/>
              <a:gd name="connsiteY7" fmla="*/ 1035188 h 2724180"/>
              <a:gd name="connsiteX8" fmla="*/ 2936251 w 2936251"/>
              <a:gd name="connsiteY8" fmla="*/ 1607266 h 2724180"/>
              <a:gd name="connsiteX9" fmla="*/ 2936251 w 2936251"/>
              <a:gd name="connsiteY9" fmla="*/ 2179344 h 2724180"/>
              <a:gd name="connsiteX10" fmla="*/ 2936251 w 2936251"/>
              <a:gd name="connsiteY10" fmla="*/ 2724180 h 2724180"/>
              <a:gd name="connsiteX11" fmla="*/ 2407726 w 2936251"/>
              <a:gd name="connsiteY11" fmla="*/ 2724180 h 2724180"/>
              <a:gd name="connsiteX12" fmla="*/ 1791113 w 2936251"/>
              <a:gd name="connsiteY12" fmla="*/ 2724180 h 2724180"/>
              <a:gd name="connsiteX13" fmla="*/ 1262588 w 2936251"/>
              <a:gd name="connsiteY13" fmla="*/ 2724180 h 2724180"/>
              <a:gd name="connsiteX14" fmla="*/ 763425 w 2936251"/>
              <a:gd name="connsiteY14" fmla="*/ 2724180 h 2724180"/>
              <a:gd name="connsiteX15" fmla="*/ 0 w 2936251"/>
              <a:gd name="connsiteY15" fmla="*/ 2724180 h 2724180"/>
              <a:gd name="connsiteX16" fmla="*/ 0 w 2936251"/>
              <a:gd name="connsiteY16" fmla="*/ 2261069 h 2724180"/>
              <a:gd name="connsiteX17" fmla="*/ 0 w 2936251"/>
              <a:gd name="connsiteY17" fmla="*/ 1688992 h 2724180"/>
              <a:gd name="connsiteX18" fmla="*/ 0 w 2936251"/>
              <a:gd name="connsiteY18" fmla="*/ 1089672 h 2724180"/>
              <a:gd name="connsiteX19" fmla="*/ 0 w 2936251"/>
              <a:gd name="connsiteY19" fmla="*/ 517594 h 2724180"/>
              <a:gd name="connsiteX20" fmla="*/ 0 w 2936251"/>
              <a:gd name="connsiteY20" fmla="*/ 0 h 272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6251" h="2724180" fill="none" extrusionOk="0">
                <a:moveTo>
                  <a:pt x="0" y="0"/>
                </a:moveTo>
                <a:cubicBezTo>
                  <a:pt x="170084" y="-56864"/>
                  <a:pt x="344167" y="56163"/>
                  <a:pt x="645975" y="0"/>
                </a:cubicBezTo>
                <a:cubicBezTo>
                  <a:pt x="947783" y="-56163"/>
                  <a:pt x="1010750" y="22178"/>
                  <a:pt x="1233225" y="0"/>
                </a:cubicBezTo>
                <a:cubicBezTo>
                  <a:pt x="1455700" y="-22178"/>
                  <a:pt x="1598058" y="8556"/>
                  <a:pt x="1732388" y="0"/>
                </a:cubicBezTo>
                <a:cubicBezTo>
                  <a:pt x="1866718" y="-8556"/>
                  <a:pt x="2155876" y="57002"/>
                  <a:pt x="2319638" y="0"/>
                </a:cubicBezTo>
                <a:cubicBezTo>
                  <a:pt x="2483400" y="-57002"/>
                  <a:pt x="2741579" y="22805"/>
                  <a:pt x="2936251" y="0"/>
                </a:cubicBezTo>
                <a:cubicBezTo>
                  <a:pt x="2964090" y="143287"/>
                  <a:pt x="2908517" y="385302"/>
                  <a:pt x="2936251" y="572078"/>
                </a:cubicBezTo>
                <a:cubicBezTo>
                  <a:pt x="2963985" y="758854"/>
                  <a:pt x="2893817" y="934008"/>
                  <a:pt x="2936251" y="1035188"/>
                </a:cubicBezTo>
                <a:cubicBezTo>
                  <a:pt x="2978685" y="1136368"/>
                  <a:pt x="2921503" y="1389969"/>
                  <a:pt x="2936251" y="1607266"/>
                </a:cubicBezTo>
                <a:cubicBezTo>
                  <a:pt x="2950999" y="1824563"/>
                  <a:pt x="2900193" y="1986367"/>
                  <a:pt x="2936251" y="2179344"/>
                </a:cubicBezTo>
                <a:cubicBezTo>
                  <a:pt x="2972309" y="2372321"/>
                  <a:pt x="2903264" y="2530851"/>
                  <a:pt x="2936251" y="2724180"/>
                </a:cubicBezTo>
                <a:cubicBezTo>
                  <a:pt x="2684923" y="2729765"/>
                  <a:pt x="2633411" y="2702440"/>
                  <a:pt x="2407726" y="2724180"/>
                </a:cubicBezTo>
                <a:cubicBezTo>
                  <a:pt x="2182041" y="2745920"/>
                  <a:pt x="1964086" y="2722676"/>
                  <a:pt x="1791113" y="2724180"/>
                </a:cubicBezTo>
                <a:cubicBezTo>
                  <a:pt x="1618140" y="2725684"/>
                  <a:pt x="1513210" y="2692265"/>
                  <a:pt x="1262588" y="2724180"/>
                </a:cubicBezTo>
                <a:cubicBezTo>
                  <a:pt x="1011967" y="2756095"/>
                  <a:pt x="954945" y="2684359"/>
                  <a:pt x="763425" y="2724180"/>
                </a:cubicBezTo>
                <a:cubicBezTo>
                  <a:pt x="571905" y="2764001"/>
                  <a:pt x="332675" y="2680286"/>
                  <a:pt x="0" y="2724180"/>
                </a:cubicBezTo>
                <a:cubicBezTo>
                  <a:pt x="-10492" y="2597979"/>
                  <a:pt x="145" y="2371436"/>
                  <a:pt x="0" y="2261069"/>
                </a:cubicBezTo>
                <a:cubicBezTo>
                  <a:pt x="-145" y="2150702"/>
                  <a:pt x="59359" y="1955668"/>
                  <a:pt x="0" y="1688992"/>
                </a:cubicBezTo>
                <a:cubicBezTo>
                  <a:pt x="-59359" y="1422316"/>
                  <a:pt x="65169" y="1244795"/>
                  <a:pt x="0" y="1089672"/>
                </a:cubicBezTo>
                <a:cubicBezTo>
                  <a:pt x="-65169" y="934549"/>
                  <a:pt x="45521" y="743531"/>
                  <a:pt x="0" y="517594"/>
                </a:cubicBezTo>
                <a:cubicBezTo>
                  <a:pt x="-45521" y="291657"/>
                  <a:pt x="26727" y="114195"/>
                  <a:pt x="0" y="0"/>
                </a:cubicBezTo>
                <a:close/>
              </a:path>
              <a:path w="2936251" h="2724180" stroke="0" extrusionOk="0">
                <a:moveTo>
                  <a:pt x="0" y="0"/>
                </a:moveTo>
                <a:cubicBezTo>
                  <a:pt x="189673" y="-13260"/>
                  <a:pt x="364807" y="23786"/>
                  <a:pt x="587250" y="0"/>
                </a:cubicBezTo>
                <a:cubicBezTo>
                  <a:pt x="809693" y="-23786"/>
                  <a:pt x="985716" y="48960"/>
                  <a:pt x="1174500" y="0"/>
                </a:cubicBezTo>
                <a:cubicBezTo>
                  <a:pt x="1363284" y="-48960"/>
                  <a:pt x="1479792" y="47494"/>
                  <a:pt x="1732388" y="0"/>
                </a:cubicBezTo>
                <a:cubicBezTo>
                  <a:pt x="1984984" y="-47494"/>
                  <a:pt x="2090402" y="21979"/>
                  <a:pt x="2290276" y="0"/>
                </a:cubicBezTo>
                <a:cubicBezTo>
                  <a:pt x="2490150" y="-21979"/>
                  <a:pt x="2765782" y="66513"/>
                  <a:pt x="2936251" y="0"/>
                </a:cubicBezTo>
                <a:cubicBezTo>
                  <a:pt x="2979512" y="273939"/>
                  <a:pt x="2935046" y="349163"/>
                  <a:pt x="2936251" y="572078"/>
                </a:cubicBezTo>
                <a:cubicBezTo>
                  <a:pt x="2937456" y="794993"/>
                  <a:pt x="2894463" y="935108"/>
                  <a:pt x="2936251" y="1062430"/>
                </a:cubicBezTo>
                <a:cubicBezTo>
                  <a:pt x="2978039" y="1189752"/>
                  <a:pt x="2921062" y="1364600"/>
                  <a:pt x="2936251" y="1525541"/>
                </a:cubicBezTo>
                <a:cubicBezTo>
                  <a:pt x="2951440" y="1686482"/>
                  <a:pt x="2891766" y="1875653"/>
                  <a:pt x="2936251" y="1988651"/>
                </a:cubicBezTo>
                <a:cubicBezTo>
                  <a:pt x="2980736" y="2101649"/>
                  <a:pt x="2859010" y="2430973"/>
                  <a:pt x="2936251" y="2724180"/>
                </a:cubicBezTo>
                <a:cubicBezTo>
                  <a:pt x="2813232" y="2757900"/>
                  <a:pt x="2610839" y="2711431"/>
                  <a:pt x="2378363" y="2724180"/>
                </a:cubicBezTo>
                <a:cubicBezTo>
                  <a:pt x="2145887" y="2736929"/>
                  <a:pt x="1995685" y="2668420"/>
                  <a:pt x="1879201" y="2724180"/>
                </a:cubicBezTo>
                <a:cubicBezTo>
                  <a:pt x="1762717" y="2779940"/>
                  <a:pt x="1500082" y="2722731"/>
                  <a:pt x="1350675" y="2724180"/>
                </a:cubicBezTo>
                <a:cubicBezTo>
                  <a:pt x="1201268" y="2725629"/>
                  <a:pt x="955599" y="2679320"/>
                  <a:pt x="792788" y="2724180"/>
                </a:cubicBezTo>
                <a:cubicBezTo>
                  <a:pt x="629977" y="2769040"/>
                  <a:pt x="311488" y="2649267"/>
                  <a:pt x="0" y="2724180"/>
                </a:cubicBezTo>
                <a:cubicBezTo>
                  <a:pt x="-32063" y="2484610"/>
                  <a:pt x="51482" y="2420213"/>
                  <a:pt x="0" y="2233828"/>
                </a:cubicBezTo>
                <a:cubicBezTo>
                  <a:pt x="-51482" y="2047443"/>
                  <a:pt x="33201" y="1850272"/>
                  <a:pt x="0" y="1634508"/>
                </a:cubicBezTo>
                <a:cubicBezTo>
                  <a:pt x="-33201" y="1418744"/>
                  <a:pt x="59199" y="1211385"/>
                  <a:pt x="0" y="1089672"/>
                </a:cubicBezTo>
                <a:cubicBezTo>
                  <a:pt x="-59199" y="967959"/>
                  <a:pt x="56853" y="741318"/>
                  <a:pt x="0" y="490352"/>
                </a:cubicBezTo>
                <a:cubicBezTo>
                  <a:pt x="-56853" y="239386"/>
                  <a:pt x="15739" y="151832"/>
                  <a:pt x="0" y="0"/>
                </a:cubicBezTo>
                <a:close/>
              </a:path>
            </a:pathLst>
          </a:custGeom>
          <a:ln>
            <a:solidFill>
              <a:srgbClr val="FF0000"/>
            </a:solidFill>
            <a:extLst>
              <a:ext uri="{C807C97D-BFC1-408E-A445-0C87EB9F89A2}">
                <ask:lineSketchStyleProps xmlns:ask="http://schemas.microsoft.com/office/drawing/2018/sketchyshapes" sd="3044922747">
                  <a:prstGeom prst="rect">
                    <a:avLst/>
                  </a:prstGeom>
                  <ask:type>
                    <ask:lineSketchScribble/>
                  </ask:type>
                </ask:lineSketchStyleProps>
              </a:ext>
            </a:extLst>
          </a:ln>
        </p:spPr>
      </p:pic>
      <p:sp>
        <p:nvSpPr>
          <p:cNvPr id="9" name="Content Placeholder 2">
            <a:extLst>
              <a:ext uri="{FF2B5EF4-FFF2-40B4-BE49-F238E27FC236}">
                <a16:creationId xmlns:a16="http://schemas.microsoft.com/office/drawing/2014/main" id="{BE2062F4-E9B0-23CA-8EB2-0A0151CA925B}"/>
              </a:ext>
            </a:extLst>
          </p:cNvPr>
          <p:cNvSpPr txBox="1">
            <a:spLocks/>
          </p:cNvSpPr>
          <p:nvPr/>
        </p:nvSpPr>
        <p:spPr>
          <a:xfrm>
            <a:off x="6893169" y="3530990"/>
            <a:ext cx="5233787" cy="285782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l">
              <a:buFont typeface="Wingdings" panose="05000000000000000000" pitchFamily="2" charset="2"/>
              <a:buChar char="v"/>
            </a:pPr>
            <a:r>
              <a:rPr lang="en-US" sz="1800" b="0" i="0" dirty="0">
                <a:solidFill>
                  <a:schemeClr val="tx1"/>
                </a:solidFill>
                <a:effectLst/>
              </a:rPr>
              <a:t>The chart depicts video definitions by channel, focusing solely on T-Series.</a:t>
            </a:r>
          </a:p>
          <a:p>
            <a:pPr algn="l">
              <a:buFont typeface="Wingdings" panose="05000000000000000000" pitchFamily="2" charset="2"/>
              <a:buChar char="v"/>
            </a:pPr>
            <a:r>
              <a:rPr lang="en-US" sz="1800" b="0" i="0" dirty="0">
                <a:solidFill>
                  <a:schemeClr val="tx1"/>
                </a:solidFill>
                <a:effectLst/>
              </a:rPr>
              <a:t>It showcases the distribution between HD and SD definitions.</a:t>
            </a:r>
          </a:p>
          <a:p>
            <a:pPr algn="l">
              <a:buFont typeface="Wingdings" panose="05000000000000000000" pitchFamily="2" charset="2"/>
              <a:buChar char="v"/>
            </a:pPr>
            <a:r>
              <a:rPr lang="en-US" sz="1800" b="0" i="0" dirty="0">
                <a:solidFill>
                  <a:schemeClr val="tx1"/>
                </a:solidFill>
                <a:effectLst/>
              </a:rPr>
              <a:t>Notably, HD videos comprise approximately 86% of the total, while SD videos constitute a mere 14.28%.</a:t>
            </a:r>
          </a:p>
        </p:txBody>
      </p:sp>
      <p:pic>
        <p:nvPicPr>
          <p:cNvPr id="10" name="Video 9">
            <a:hlinkClick r:id="" action="ppaction://media"/>
            <a:extLst>
              <a:ext uri="{FF2B5EF4-FFF2-40B4-BE49-F238E27FC236}">
                <a16:creationId xmlns:a16="http://schemas.microsoft.com/office/drawing/2014/main" id="{9343ADF3-9F39-7E8E-6434-F95CE1D44A5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6968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3806">
        <p15:prstTrans prst="pageCurlDouble"/>
      </p:transition>
    </mc:Choice>
    <mc:Fallback xmlns="">
      <p:transition spd="slow" advTm="438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75022B-FD89-C47F-864C-5617D5867091}"/>
              </a:ext>
            </a:extLst>
          </p:cNvPr>
          <p:cNvPicPr>
            <a:picLocks noChangeAspect="1"/>
          </p:cNvPicPr>
          <p:nvPr/>
        </p:nvPicPr>
        <p:blipFill>
          <a:blip r:embed="rId4"/>
          <a:stretch>
            <a:fillRect/>
          </a:stretch>
        </p:blipFill>
        <p:spPr>
          <a:xfrm>
            <a:off x="1448993" y="335542"/>
            <a:ext cx="2757248" cy="3279673"/>
          </a:xfrm>
          <a:custGeom>
            <a:avLst/>
            <a:gdLst>
              <a:gd name="connsiteX0" fmla="*/ 0 w 2757248"/>
              <a:gd name="connsiteY0" fmla="*/ 0 h 3279673"/>
              <a:gd name="connsiteX1" fmla="*/ 606595 w 2757248"/>
              <a:gd name="connsiteY1" fmla="*/ 0 h 3279673"/>
              <a:gd name="connsiteX2" fmla="*/ 1130472 w 2757248"/>
              <a:gd name="connsiteY2" fmla="*/ 0 h 3279673"/>
              <a:gd name="connsiteX3" fmla="*/ 1654349 w 2757248"/>
              <a:gd name="connsiteY3" fmla="*/ 0 h 3279673"/>
              <a:gd name="connsiteX4" fmla="*/ 2178226 w 2757248"/>
              <a:gd name="connsiteY4" fmla="*/ 0 h 3279673"/>
              <a:gd name="connsiteX5" fmla="*/ 2757248 w 2757248"/>
              <a:gd name="connsiteY5" fmla="*/ 0 h 3279673"/>
              <a:gd name="connsiteX6" fmla="*/ 2757248 w 2757248"/>
              <a:gd name="connsiteY6" fmla="*/ 513815 h 3279673"/>
              <a:gd name="connsiteX7" fmla="*/ 2757248 w 2757248"/>
              <a:gd name="connsiteY7" fmla="*/ 1027631 h 3279673"/>
              <a:gd name="connsiteX8" fmla="*/ 2757248 w 2757248"/>
              <a:gd name="connsiteY8" fmla="*/ 1475853 h 3279673"/>
              <a:gd name="connsiteX9" fmla="*/ 2757248 w 2757248"/>
              <a:gd name="connsiteY9" fmla="*/ 1924075 h 3279673"/>
              <a:gd name="connsiteX10" fmla="*/ 2757248 w 2757248"/>
              <a:gd name="connsiteY10" fmla="*/ 2536280 h 3279673"/>
              <a:gd name="connsiteX11" fmla="*/ 2757248 w 2757248"/>
              <a:gd name="connsiteY11" fmla="*/ 3279673 h 3279673"/>
              <a:gd name="connsiteX12" fmla="*/ 2150653 w 2757248"/>
              <a:gd name="connsiteY12" fmla="*/ 3279673 h 3279673"/>
              <a:gd name="connsiteX13" fmla="*/ 1599204 w 2757248"/>
              <a:gd name="connsiteY13" fmla="*/ 3279673 h 3279673"/>
              <a:gd name="connsiteX14" fmla="*/ 1075327 w 2757248"/>
              <a:gd name="connsiteY14" fmla="*/ 3279673 h 3279673"/>
              <a:gd name="connsiteX15" fmla="*/ 496305 w 2757248"/>
              <a:gd name="connsiteY15" fmla="*/ 3279673 h 3279673"/>
              <a:gd name="connsiteX16" fmla="*/ 0 w 2757248"/>
              <a:gd name="connsiteY16" fmla="*/ 3279673 h 3279673"/>
              <a:gd name="connsiteX17" fmla="*/ 0 w 2757248"/>
              <a:gd name="connsiteY17" fmla="*/ 2700264 h 3279673"/>
              <a:gd name="connsiteX18" fmla="*/ 0 w 2757248"/>
              <a:gd name="connsiteY18" fmla="*/ 2088058 h 3279673"/>
              <a:gd name="connsiteX19" fmla="*/ 0 w 2757248"/>
              <a:gd name="connsiteY19" fmla="*/ 1508650 h 3279673"/>
              <a:gd name="connsiteX20" fmla="*/ 0 w 2757248"/>
              <a:gd name="connsiteY20" fmla="*/ 962037 h 3279673"/>
              <a:gd name="connsiteX21" fmla="*/ 0 w 2757248"/>
              <a:gd name="connsiteY21" fmla="*/ 481019 h 3279673"/>
              <a:gd name="connsiteX22" fmla="*/ 0 w 2757248"/>
              <a:gd name="connsiteY22" fmla="*/ 0 h 327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7248" h="3279673" fill="none" extrusionOk="0">
                <a:moveTo>
                  <a:pt x="0" y="0"/>
                </a:moveTo>
                <a:cubicBezTo>
                  <a:pt x="145586" y="-30984"/>
                  <a:pt x="385005" y="45051"/>
                  <a:pt x="606595" y="0"/>
                </a:cubicBezTo>
                <a:cubicBezTo>
                  <a:pt x="828186" y="-45051"/>
                  <a:pt x="868809" y="18113"/>
                  <a:pt x="1130472" y="0"/>
                </a:cubicBezTo>
                <a:cubicBezTo>
                  <a:pt x="1392135" y="-18113"/>
                  <a:pt x="1538034" y="40189"/>
                  <a:pt x="1654349" y="0"/>
                </a:cubicBezTo>
                <a:cubicBezTo>
                  <a:pt x="1770664" y="-40189"/>
                  <a:pt x="1957188" y="50129"/>
                  <a:pt x="2178226" y="0"/>
                </a:cubicBezTo>
                <a:cubicBezTo>
                  <a:pt x="2399264" y="-50129"/>
                  <a:pt x="2571481" y="5858"/>
                  <a:pt x="2757248" y="0"/>
                </a:cubicBezTo>
                <a:cubicBezTo>
                  <a:pt x="2761578" y="158510"/>
                  <a:pt x="2751935" y="351878"/>
                  <a:pt x="2757248" y="513815"/>
                </a:cubicBezTo>
                <a:cubicBezTo>
                  <a:pt x="2762561" y="675753"/>
                  <a:pt x="2746386" y="782835"/>
                  <a:pt x="2757248" y="1027631"/>
                </a:cubicBezTo>
                <a:cubicBezTo>
                  <a:pt x="2768110" y="1272427"/>
                  <a:pt x="2755138" y="1329123"/>
                  <a:pt x="2757248" y="1475853"/>
                </a:cubicBezTo>
                <a:cubicBezTo>
                  <a:pt x="2759358" y="1622583"/>
                  <a:pt x="2723960" y="1731174"/>
                  <a:pt x="2757248" y="1924075"/>
                </a:cubicBezTo>
                <a:cubicBezTo>
                  <a:pt x="2790536" y="2116976"/>
                  <a:pt x="2718671" y="2241715"/>
                  <a:pt x="2757248" y="2536280"/>
                </a:cubicBezTo>
                <a:cubicBezTo>
                  <a:pt x="2795825" y="2830845"/>
                  <a:pt x="2668385" y="3127367"/>
                  <a:pt x="2757248" y="3279673"/>
                </a:cubicBezTo>
                <a:cubicBezTo>
                  <a:pt x="2459243" y="3316305"/>
                  <a:pt x="2365014" y="3229350"/>
                  <a:pt x="2150653" y="3279673"/>
                </a:cubicBezTo>
                <a:cubicBezTo>
                  <a:pt x="1936292" y="3329996"/>
                  <a:pt x="1734042" y="3254005"/>
                  <a:pt x="1599204" y="3279673"/>
                </a:cubicBezTo>
                <a:cubicBezTo>
                  <a:pt x="1464366" y="3305341"/>
                  <a:pt x="1206181" y="3274593"/>
                  <a:pt x="1075327" y="3279673"/>
                </a:cubicBezTo>
                <a:cubicBezTo>
                  <a:pt x="944473" y="3284753"/>
                  <a:pt x="702829" y="3273145"/>
                  <a:pt x="496305" y="3279673"/>
                </a:cubicBezTo>
                <a:cubicBezTo>
                  <a:pt x="289781" y="3286201"/>
                  <a:pt x="228226" y="3261371"/>
                  <a:pt x="0" y="3279673"/>
                </a:cubicBezTo>
                <a:cubicBezTo>
                  <a:pt x="-21875" y="3015090"/>
                  <a:pt x="26196" y="2860731"/>
                  <a:pt x="0" y="2700264"/>
                </a:cubicBezTo>
                <a:cubicBezTo>
                  <a:pt x="-26196" y="2539797"/>
                  <a:pt x="34869" y="2267445"/>
                  <a:pt x="0" y="2088058"/>
                </a:cubicBezTo>
                <a:cubicBezTo>
                  <a:pt x="-34869" y="1908671"/>
                  <a:pt x="31721" y="1762983"/>
                  <a:pt x="0" y="1508650"/>
                </a:cubicBezTo>
                <a:cubicBezTo>
                  <a:pt x="-31721" y="1254317"/>
                  <a:pt x="45360" y="1191959"/>
                  <a:pt x="0" y="962037"/>
                </a:cubicBezTo>
                <a:cubicBezTo>
                  <a:pt x="-45360" y="732115"/>
                  <a:pt x="23286" y="679167"/>
                  <a:pt x="0" y="481019"/>
                </a:cubicBezTo>
                <a:cubicBezTo>
                  <a:pt x="-23286" y="282871"/>
                  <a:pt x="36682" y="204196"/>
                  <a:pt x="0" y="0"/>
                </a:cubicBezTo>
                <a:close/>
              </a:path>
              <a:path w="2757248" h="3279673" stroke="0" extrusionOk="0">
                <a:moveTo>
                  <a:pt x="0" y="0"/>
                </a:moveTo>
                <a:cubicBezTo>
                  <a:pt x="190591" y="-39021"/>
                  <a:pt x="354829" y="17204"/>
                  <a:pt x="523877" y="0"/>
                </a:cubicBezTo>
                <a:cubicBezTo>
                  <a:pt x="692925" y="-17204"/>
                  <a:pt x="822148" y="30610"/>
                  <a:pt x="1047754" y="0"/>
                </a:cubicBezTo>
                <a:cubicBezTo>
                  <a:pt x="1273360" y="-30610"/>
                  <a:pt x="1303498" y="6925"/>
                  <a:pt x="1516486" y="0"/>
                </a:cubicBezTo>
                <a:cubicBezTo>
                  <a:pt x="1729474" y="-6925"/>
                  <a:pt x="1895895" y="48086"/>
                  <a:pt x="2123081" y="0"/>
                </a:cubicBezTo>
                <a:cubicBezTo>
                  <a:pt x="2350268" y="-48086"/>
                  <a:pt x="2450999" y="18521"/>
                  <a:pt x="2757248" y="0"/>
                </a:cubicBezTo>
                <a:cubicBezTo>
                  <a:pt x="2768879" y="202254"/>
                  <a:pt x="2748861" y="407896"/>
                  <a:pt x="2757248" y="513815"/>
                </a:cubicBezTo>
                <a:cubicBezTo>
                  <a:pt x="2765635" y="619734"/>
                  <a:pt x="2749465" y="791385"/>
                  <a:pt x="2757248" y="994834"/>
                </a:cubicBezTo>
                <a:cubicBezTo>
                  <a:pt x="2765031" y="1198283"/>
                  <a:pt x="2751340" y="1324933"/>
                  <a:pt x="2757248" y="1541446"/>
                </a:cubicBezTo>
                <a:cubicBezTo>
                  <a:pt x="2763156" y="1757959"/>
                  <a:pt x="2728418" y="1839202"/>
                  <a:pt x="2757248" y="2022465"/>
                </a:cubicBezTo>
                <a:cubicBezTo>
                  <a:pt x="2786078" y="2205728"/>
                  <a:pt x="2742022" y="2431221"/>
                  <a:pt x="2757248" y="2634671"/>
                </a:cubicBezTo>
                <a:cubicBezTo>
                  <a:pt x="2772474" y="2838121"/>
                  <a:pt x="2697122" y="3141254"/>
                  <a:pt x="2757248" y="3279673"/>
                </a:cubicBezTo>
                <a:cubicBezTo>
                  <a:pt x="2654136" y="3327650"/>
                  <a:pt x="2366950" y="3244565"/>
                  <a:pt x="2260943" y="3279673"/>
                </a:cubicBezTo>
                <a:cubicBezTo>
                  <a:pt x="2154936" y="3314781"/>
                  <a:pt x="1808786" y="3255176"/>
                  <a:pt x="1654349" y="3279673"/>
                </a:cubicBezTo>
                <a:cubicBezTo>
                  <a:pt x="1499912" y="3304170"/>
                  <a:pt x="1319163" y="3248260"/>
                  <a:pt x="1185617" y="3279673"/>
                </a:cubicBezTo>
                <a:cubicBezTo>
                  <a:pt x="1052071" y="3311086"/>
                  <a:pt x="817503" y="3246620"/>
                  <a:pt x="689312" y="3279673"/>
                </a:cubicBezTo>
                <a:cubicBezTo>
                  <a:pt x="561122" y="3312726"/>
                  <a:pt x="270109" y="3232714"/>
                  <a:pt x="0" y="3279673"/>
                </a:cubicBezTo>
                <a:cubicBezTo>
                  <a:pt x="-4814" y="3082917"/>
                  <a:pt x="53615" y="2843468"/>
                  <a:pt x="0" y="2700264"/>
                </a:cubicBezTo>
                <a:cubicBezTo>
                  <a:pt x="-53615" y="2557060"/>
                  <a:pt x="35701" y="2257403"/>
                  <a:pt x="0" y="2088058"/>
                </a:cubicBezTo>
                <a:cubicBezTo>
                  <a:pt x="-35701" y="1918713"/>
                  <a:pt x="51826" y="1684019"/>
                  <a:pt x="0" y="1475853"/>
                </a:cubicBezTo>
                <a:cubicBezTo>
                  <a:pt x="-51826" y="1267687"/>
                  <a:pt x="43944" y="1181173"/>
                  <a:pt x="0" y="994834"/>
                </a:cubicBezTo>
                <a:cubicBezTo>
                  <a:pt x="-43944" y="808495"/>
                  <a:pt x="2881" y="704832"/>
                  <a:pt x="0" y="481019"/>
                </a:cubicBezTo>
                <a:cubicBezTo>
                  <a:pt x="-2881" y="257206"/>
                  <a:pt x="25416" y="131106"/>
                  <a:pt x="0" y="0"/>
                </a:cubicBezTo>
                <a:close/>
              </a:path>
            </a:pathLst>
          </a:custGeom>
          <a:ln>
            <a:solidFill>
              <a:srgbClr val="FF0000"/>
            </a:solidFill>
            <a:extLst>
              <a:ext uri="{C807C97D-BFC1-408E-A445-0C87EB9F89A2}">
                <ask:lineSketchStyleProps xmlns:ask="http://schemas.microsoft.com/office/drawing/2018/sketchyshapes" sd="1542790124">
                  <a:prstGeom prst="rect">
                    <a:avLst/>
                  </a:prstGeom>
                  <ask:type>
                    <ask:lineSketchScribble/>
                  </ask:type>
                </ask:lineSketchStyleProps>
              </a:ext>
            </a:extLst>
          </a:ln>
        </p:spPr>
      </p:pic>
      <p:sp>
        <p:nvSpPr>
          <p:cNvPr id="7" name="Content Placeholder 2">
            <a:extLst>
              <a:ext uri="{FF2B5EF4-FFF2-40B4-BE49-F238E27FC236}">
                <a16:creationId xmlns:a16="http://schemas.microsoft.com/office/drawing/2014/main" id="{3A1D675D-7209-8E71-1985-E0D8832F92ED}"/>
              </a:ext>
            </a:extLst>
          </p:cNvPr>
          <p:cNvSpPr>
            <a:spLocks noGrp="1"/>
          </p:cNvSpPr>
          <p:nvPr>
            <p:ph idx="1"/>
          </p:nvPr>
        </p:nvSpPr>
        <p:spPr>
          <a:xfrm>
            <a:off x="618372" y="3924886"/>
            <a:ext cx="5233787" cy="2597572"/>
          </a:xfrm>
        </p:spPr>
        <p:txBody>
          <a:bodyPr>
            <a:normAutofit lnSpcReduction="10000"/>
          </a:bodyPr>
          <a:lstStyle/>
          <a:p>
            <a:pPr algn="l">
              <a:buFont typeface="Wingdings" panose="05000000000000000000" pitchFamily="2" charset="2"/>
              <a:buChar char="v"/>
            </a:pPr>
            <a:r>
              <a:rPr lang="en-US" sz="1800" b="0" i="0" dirty="0">
                <a:solidFill>
                  <a:schemeClr val="tx1"/>
                </a:solidFill>
                <a:effectLst/>
              </a:rPr>
              <a:t>The scatter plot illustrates the correlation between views and likes.</a:t>
            </a:r>
          </a:p>
          <a:p>
            <a:pPr algn="l">
              <a:buFont typeface="Wingdings" panose="05000000000000000000" pitchFamily="2" charset="2"/>
              <a:buChar char="v"/>
            </a:pPr>
            <a:r>
              <a:rPr lang="en-US" sz="1800" b="0" i="0" dirty="0">
                <a:solidFill>
                  <a:schemeClr val="tx1"/>
                </a:solidFill>
                <a:effectLst/>
              </a:rPr>
              <a:t>It reveals a clear positive correlation between the two variables.</a:t>
            </a:r>
          </a:p>
          <a:p>
            <a:pPr algn="l">
              <a:buFont typeface="Wingdings" panose="05000000000000000000" pitchFamily="2" charset="2"/>
              <a:buChar char="v"/>
            </a:pPr>
            <a:r>
              <a:rPr lang="en-US" sz="1800" b="0" i="0" dirty="0">
                <a:solidFill>
                  <a:schemeClr val="tx1"/>
                </a:solidFill>
                <a:effectLst/>
              </a:rPr>
              <a:t>As views increase, likes also tend to increase, indicating a positive correlation.</a:t>
            </a:r>
          </a:p>
          <a:p>
            <a:pPr algn="l">
              <a:buFont typeface="Wingdings" panose="05000000000000000000" pitchFamily="2" charset="2"/>
              <a:buChar char="v"/>
            </a:pPr>
            <a:r>
              <a:rPr lang="en-US" sz="1800" b="0" i="0" dirty="0">
                <a:solidFill>
                  <a:schemeClr val="tx1"/>
                </a:solidFill>
                <a:effectLst/>
              </a:rPr>
              <a:t>The data points on the scatter plot cluster in an upward direction, affirming this trend.</a:t>
            </a:r>
          </a:p>
          <a:p>
            <a:pPr algn="l">
              <a:buFont typeface="Wingdings" panose="05000000000000000000" pitchFamily="2" charset="2"/>
              <a:buChar char="v"/>
            </a:pPr>
            <a:endParaRPr lang="en-US" sz="1800" b="0" i="0" dirty="0">
              <a:solidFill>
                <a:schemeClr val="tx1"/>
              </a:solidFill>
              <a:effectLst/>
            </a:endParaRPr>
          </a:p>
        </p:txBody>
      </p:sp>
      <p:pic>
        <p:nvPicPr>
          <p:cNvPr id="9" name="Picture 8">
            <a:extLst>
              <a:ext uri="{FF2B5EF4-FFF2-40B4-BE49-F238E27FC236}">
                <a16:creationId xmlns:a16="http://schemas.microsoft.com/office/drawing/2014/main" id="{69AEBAC4-F751-FE82-8BF1-00309A745038}"/>
              </a:ext>
            </a:extLst>
          </p:cNvPr>
          <p:cNvPicPr>
            <a:picLocks noChangeAspect="1"/>
          </p:cNvPicPr>
          <p:nvPr/>
        </p:nvPicPr>
        <p:blipFill>
          <a:blip r:embed="rId5"/>
          <a:stretch>
            <a:fillRect/>
          </a:stretch>
        </p:blipFill>
        <p:spPr>
          <a:xfrm>
            <a:off x="5992836" y="335542"/>
            <a:ext cx="5832749" cy="3093458"/>
          </a:xfrm>
          <a:custGeom>
            <a:avLst/>
            <a:gdLst>
              <a:gd name="connsiteX0" fmla="*/ 0 w 5832749"/>
              <a:gd name="connsiteY0" fmla="*/ 0 h 3093458"/>
              <a:gd name="connsiteX1" fmla="*/ 583275 w 5832749"/>
              <a:gd name="connsiteY1" fmla="*/ 0 h 3093458"/>
              <a:gd name="connsiteX2" fmla="*/ 991567 w 5832749"/>
              <a:gd name="connsiteY2" fmla="*/ 0 h 3093458"/>
              <a:gd name="connsiteX3" fmla="*/ 1633170 w 5832749"/>
              <a:gd name="connsiteY3" fmla="*/ 0 h 3093458"/>
              <a:gd name="connsiteX4" fmla="*/ 2041462 w 5832749"/>
              <a:gd name="connsiteY4" fmla="*/ 0 h 3093458"/>
              <a:gd name="connsiteX5" fmla="*/ 2508082 w 5832749"/>
              <a:gd name="connsiteY5" fmla="*/ 0 h 3093458"/>
              <a:gd name="connsiteX6" fmla="*/ 2974702 w 5832749"/>
              <a:gd name="connsiteY6" fmla="*/ 0 h 3093458"/>
              <a:gd name="connsiteX7" fmla="*/ 3382994 w 5832749"/>
              <a:gd name="connsiteY7" fmla="*/ 0 h 3093458"/>
              <a:gd name="connsiteX8" fmla="*/ 3966269 w 5832749"/>
              <a:gd name="connsiteY8" fmla="*/ 0 h 3093458"/>
              <a:gd name="connsiteX9" fmla="*/ 4666199 w 5832749"/>
              <a:gd name="connsiteY9" fmla="*/ 0 h 3093458"/>
              <a:gd name="connsiteX10" fmla="*/ 5249474 w 5832749"/>
              <a:gd name="connsiteY10" fmla="*/ 0 h 3093458"/>
              <a:gd name="connsiteX11" fmla="*/ 5832749 w 5832749"/>
              <a:gd name="connsiteY11" fmla="*/ 0 h 3093458"/>
              <a:gd name="connsiteX12" fmla="*/ 5832749 w 5832749"/>
              <a:gd name="connsiteY12" fmla="*/ 453707 h 3093458"/>
              <a:gd name="connsiteX13" fmla="*/ 5832749 w 5832749"/>
              <a:gd name="connsiteY13" fmla="*/ 969284 h 3093458"/>
              <a:gd name="connsiteX14" fmla="*/ 5832749 w 5832749"/>
              <a:gd name="connsiteY14" fmla="*/ 1453925 h 3093458"/>
              <a:gd name="connsiteX15" fmla="*/ 5832749 w 5832749"/>
              <a:gd name="connsiteY15" fmla="*/ 2000436 h 3093458"/>
              <a:gd name="connsiteX16" fmla="*/ 5832749 w 5832749"/>
              <a:gd name="connsiteY16" fmla="*/ 2546947 h 3093458"/>
              <a:gd name="connsiteX17" fmla="*/ 5832749 w 5832749"/>
              <a:gd name="connsiteY17" fmla="*/ 3093458 h 3093458"/>
              <a:gd name="connsiteX18" fmla="*/ 5249474 w 5832749"/>
              <a:gd name="connsiteY18" fmla="*/ 3093458 h 3093458"/>
              <a:gd name="connsiteX19" fmla="*/ 4549544 w 5832749"/>
              <a:gd name="connsiteY19" fmla="*/ 3093458 h 3093458"/>
              <a:gd name="connsiteX20" fmla="*/ 3849614 w 5832749"/>
              <a:gd name="connsiteY20" fmla="*/ 3093458 h 3093458"/>
              <a:gd name="connsiteX21" fmla="*/ 3149684 w 5832749"/>
              <a:gd name="connsiteY21" fmla="*/ 3093458 h 3093458"/>
              <a:gd name="connsiteX22" fmla="*/ 2624737 w 5832749"/>
              <a:gd name="connsiteY22" fmla="*/ 3093458 h 3093458"/>
              <a:gd name="connsiteX23" fmla="*/ 2158117 w 5832749"/>
              <a:gd name="connsiteY23" fmla="*/ 3093458 h 3093458"/>
              <a:gd name="connsiteX24" fmla="*/ 1691497 w 5832749"/>
              <a:gd name="connsiteY24" fmla="*/ 3093458 h 3093458"/>
              <a:gd name="connsiteX25" fmla="*/ 1108222 w 5832749"/>
              <a:gd name="connsiteY25" fmla="*/ 3093458 h 3093458"/>
              <a:gd name="connsiteX26" fmla="*/ 641602 w 5832749"/>
              <a:gd name="connsiteY26" fmla="*/ 3093458 h 3093458"/>
              <a:gd name="connsiteX27" fmla="*/ 0 w 5832749"/>
              <a:gd name="connsiteY27" fmla="*/ 3093458 h 3093458"/>
              <a:gd name="connsiteX28" fmla="*/ 0 w 5832749"/>
              <a:gd name="connsiteY28" fmla="*/ 2639751 h 3093458"/>
              <a:gd name="connsiteX29" fmla="*/ 0 w 5832749"/>
              <a:gd name="connsiteY29" fmla="*/ 2093240 h 3093458"/>
              <a:gd name="connsiteX30" fmla="*/ 0 w 5832749"/>
              <a:gd name="connsiteY30" fmla="*/ 1670467 h 3093458"/>
              <a:gd name="connsiteX31" fmla="*/ 0 w 5832749"/>
              <a:gd name="connsiteY31" fmla="*/ 1093022 h 3093458"/>
              <a:gd name="connsiteX32" fmla="*/ 0 w 5832749"/>
              <a:gd name="connsiteY32" fmla="*/ 670249 h 3093458"/>
              <a:gd name="connsiteX33" fmla="*/ 0 w 5832749"/>
              <a:gd name="connsiteY33" fmla="*/ 0 h 309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32749" h="3093458" fill="none" extrusionOk="0">
                <a:moveTo>
                  <a:pt x="0" y="0"/>
                </a:moveTo>
                <a:cubicBezTo>
                  <a:pt x="168225" y="-31333"/>
                  <a:pt x="347297" y="20075"/>
                  <a:pt x="583275" y="0"/>
                </a:cubicBezTo>
                <a:cubicBezTo>
                  <a:pt x="819253" y="-20075"/>
                  <a:pt x="787653" y="42516"/>
                  <a:pt x="991567" y="0"/>
                </a:cubicBezTo>
                <a:cubicBezTo>
                  <a:pt x="1195481" y="-42516"/>
                  <a:pt x="1315718" y="3614"/>
                  <a:pt x="1633170" y="0"/>
                </a:cubicBezTo>
                <a:cubicBezTo>
                  <a:pt x="1950622" y="-3614"/>
                  <a:pt x="1854237" y="43627"/>
                  <a:pt x="2041462" y="0"/>
                </a:cubicBezTo>
                <a:cubicBezTo>
                  <a:pt x="2228687" y="-43627"/>
                  <a:pt x="2312824" y="2800"/>
                  <a:pt x="2508082" y="0"/>
                </a:cubicBezTo>
                <a:cubicBezTo>
                  <a:pt x="2703340" y="-2800"/>
                  <a:pt x="2756762" y="17312"/>
                  <a:pt x="2974702" y="0"/>
                </a:cubicBezTo>
                <a:cubicBezTo>
                  <a:pt x="3192642" y="-17312"/>
                  <a:pt x="3288925" y="22159"/>
                  <a:pt x="3382994" y="0"/>
                </a:cubicBezTo>
                <a:cubicBezTo>
                  <a:pt x="3477063" y="-22159"/>
                  <a:pt x="3848658" y="48531"/>
                  <a:pt x="3966269" y="0"/>
                </a:cubicBezTo>
                <a:cubicBezTo>
                  <a:pt x="4083881" y="-48531"/>
                  <a:pt x="4446055" y="50041"/>
                  <a:pt x="4666199" y="0"/>
                </a:cubicBezTo>
                <a:cubicBezTo>
                  <a:pt x="4886343" y="-50041"/>
                  <a:pt x="5069652" y="18198"/>
                  <a:pt x="5249474" y="0"/>
                </a:cubicBezTo>
                <a:cubicBezTo>
                  <a:pt x="5429297" y="-18198"/>
                  <a:pt x="5576255" y="24371"/>
                  <a:pt x="5832749" y="0"/>
                </a:cubicBezTo>
                <a:cubicBezTo>
                  <a:pt x="5885140" y="125766"/>
                  <a:pt x="5807994" y="286787"/>
                  <a:pt x="5832749" y="453707"/>
                </a:cubicBezTo>
                <a:cubicBezTo>
                  <a:pt x="5857504" y="620627"/>
                  <a:pt x="5830557" y="763112"/>
                  <a:pt x="5832749" y="969284"/>
                </a:cubicBezTo>
                <a:cubicBezTo>
                  <a:pt x="5834941" y="1175456"/>
                  <a:pt x="5807106" y="1333161"/>
                  <a:pt x="5832749" y="1453925"/>
                </a:cubicBezTo>
                <a:cubicBezTo>
                  <a:pt x="5858392" y="1574689"/>
                  <a:pt x="5829659" y="1835625"/>
                  <a:pt x="5832749" y="2000436"/>
                </a:cubicBezTo>
                <a:cubicBezTo>
                  <a:pt x="5835839" y="2165247"/>
                  <a:pt x="5818516" y="2418356"/>
                  <a:pt x="5832749" y="2546947"/>
                </a:cubicBezTo>
                <a:cubicBezTo>
                  <a:pt x="5846982" y="2675538"/>
                  <a:pt x="5781738" y="2890667"/>
                  <a:pt x="5832749" y="3093458"/>
                </a:cubicBezTo>
                <a:cubicBezTo>
                  <a:pt x="5670326" y="3147369"/>
                  <a:pt x="5373415" y="3074209"/>
                  <a:pt x="5249474" y="3093458"/>
                </a:cubicBezTo>
                <a:cubicBezTo>
                  <a:pt x="5125534" y="3112707"/>
                  <a:pt x="4748996" y="3012336"/>
                  <a:pt x="4549544" y="3093458"/>
                </a:cubicBezTo>
                <a:cubicBezTo>
                  <a:pt x="4350092" y="3174580"/>
                  <a:pt x="4124231" y="3026250"/>
                  <a:pt x="3849614" y="3093458"/>
                </a:cubicBezTo>
                <a:cubicBezTo>
                  <a:pt x="3574997" y="3160666"/>
                  <a:pt x="3361274" y="3061079"/>
                  <a:pt x="3149684" y="3093458"/>
                </a:cubicBezTo>
                <a:cubicBezTo>
                  <a:pt x="2938094" y="3125837"/>
                  <a:pt x="2839765" y="3060078"/>
                  <a:pt x="2624737" y="3093458"/>
                </a:cubicBezTo>
                <a:cubicBezTo>
                  <a:pt x="2409709" y="3126838"/>
                  <a:pt x="2253877" y="3070435"/>
                  <a:pt x="2158117" y="3093458"/>
                </a:cubicBezTo>
                <a:cubicBezTo>
                  <a:pt x="2062357" y="3116481"/>
                  <a:pt x="1856556" y="3074119"/>
                  <a:pt x="1691497" y="3093458"/>
                </a:cubicBezTo>
                <a:cubicBezTo>
                  <a:pt x="1526438" y="3112797"/>
                  <a:pt x="1276437" y="3080949"/>
                  <a:pt x="1108222" y="3093458"/>
                </a:cubicBezTo>
                <a:cubicBezTo>
                  <a:pt x="940008" y="3105967"/>
                  <a:pt x="836551" y="3082459"/>
                  <a:pt x="641602" y="3093458"/>
                </a:cubicBezTo>
                <a:cubicBezTo>
                  <a:pt x="446653" y="3104457"/>
                  <a:pt x="198982" y="3078292"/>
                  <a:pt x="0" y="3093458"/>
                </a:cubicBezTo>
                <a:cubicBezTo>
                  <a:pt x="-16114" y="2881336"/>
                  <a:pt x="29246" y="2815907"/>
                  <a:pt x="0" y="2639751"/>
                </a:cubicBezTo>
                <a:cubicBezTo>
                  <a:pt x="-29246" y="2463595"/>
                  <a:pt x="6562" y="2239135"/>
                  <a:pt x="0" y="2093240"/>
                </a:cubicBezTo>
                <a:cubicBezTo>
                  <a:pt x="-6562" y="1947345"/>
                  <a:pt x="13567" y="1876016"/>
                  <a:pt x="0" y="1670467"/>
                </a:cubicBezTo>
                <a:cubicBezTo>
                  <a:pt x="-13567" y="1464918"/>
                  <a:pt x="19726" y="1242647"/>
                  <a:pt x="0" y="1093022"/>
                </a:cubicBezTo>
                <a:cubicBezTo>
                  <a:pt x="-19726" y="943398"/>
                  <a:pt x="27288" y="854241"/>
                  <a:pt x="0" y="670249"/>
                </a:cubicBezTo>
                <a:cubicBezTo>
                  <a:pt x="-27288" y="486257"/>
                  <a:pt x="78551" y="238079"/>
                  <a:pt x="0" y="0"/>
                </a:cubicBezTo>
                <a:close/>
              </a:path>
              <a:path w="5832749" h="3093458" stroke="0" extrusionOk="0">
                <a:moveTo>
                  <a:pt x="0" y="0"/>
                </a:moveTo>
                <a:cubicBezTo>
                  <a:pt x="281654" y="-38486"/>
                  <a:pt x="324706" y="54439"/>
                  <a:pt x="641602" y="0"/>
                </a:cubicBezTo>
                <a:cubicBezTo>
                  <a:pt x="958498" y="-54439"/>
                  <a:pt x="941290" y="2361"/>
                  <a:pt x="1049895" y="0"/>
                </a:cubicBezTo>
                <a:cubicBezTo>
                  <a:pt x="1158500" y="-2361"/>
                  <a:pt x="1527237" y="1469"/>
                  <a:pt x="1749825" y="0"/>
                </a:cubicBezTo>
                <a:cubicBezTo>
                  <a:pt x="1972413" y="-1469"/>
                  <a:pt x="2021472" y="42023"/>
                  <a:pt x="2216445" y="0"/>
                </a:cubicBezTo>
                <a:cubicBezTo>
                  <a:pt x="2411418" y="-42023"/>
                  <a:pt x="2619266" y="59685"/>
                  <a:pt x="2799720" y="0"/>
                </a:cubicBezTo>
                <a:cubicBezTo>
                  <a:pt x="2980175" y="-59685"/>
                  <a:pt x="3261089" y="16017"/>
                  <a:pt x="3382994" y="0"/>
                </a:cubicBezTo>
                <a:cubicBezTo>
                  <a:pt x="3504899" y="-16017"/>
                  <a:pt x="3760789" y="30502"/>
                  <a:pt x="4024597" y="0"/>
                </a:cubicBezTo>
                <a:cubicBezTo>
                  <a:pt x="4288405" y="-30502"/>
                  <a:pt x="4386886" y="14967"/>
                  <a:pt x="4607872" y="0"/>
                </a:cubicBezTo>
                <a:cubicBezTo>
                  <a:pt x="4828858" y="-14967"/>
                  <a:pt x="4963096" y="55845"/>
                  <a:pt x="5074492" y="0"/>
                </a:cubicBezTo>
                <a:cubicBezTo>
                  <a:pt x="5185888" y="-55845"/>
                  <a:pt x="5618235" y="42129"/>
                  <a:pt x="5832749" y="0"/>
                </a:cubicBezTo>
                <a:cubicBezTo>
                  <a:pt x="5882284" y="157209"/>
                  <a:pt x="5812395" y="245163"/>
                  <a:pt x="5832749" y="422773"/>
                </a:cubicBezTo>
                <a:cubicBezTo>
                  <a:pt x="5853103" y="600383"/>
                  <a:pt x="5799245" y="701623"/>
                  <a:pt x="5832749" y="845545"/>
                </a:cubicBezTo>
                <a:cubicBezTo>
                  <a:pt x="5866253" y="989467"/>
                  <a:pt x="5820171" y="1144987"/>
                  <a:pt x="5832749" y="1361122"/>
                </a:cubicBezTo>
                <a:cubicBezTo>
                  <a:pt x="5845327" y="1577257"/>
                  <a:pt x="5805978" y="1596425"/>
                  <a:pt x="5832749" y="1814829"/>
                </a:cubicBezTo>
                <a:cubicBezTo>
                  <a:pt x="5859520" y="2033233"/>
                  <a:pt x="5831180" y="2103416"/>
                  <a:pt x="5832749" y="2237601"/>
                </a:cubicBezTo>
                <a:cubicBezTo>
                  <a:pt x="5834318" y="2371786"/>
                  <a:pt x="5831378" y="2904858"/>
                  <a:pt x="5832749" y="3093458"/>
                </a:cubicBezTo>
                <a:cubicBezTo>
                  <a:pt x="5614889" y="3121802"/>
                  <a:pt x="5522272" y="3067770"/>
                  <a:pt x="5249474" y="3093458"/>
                </a:cubicBezTo>
                <a:cubicBezTo>
                  <a:pt x="4976677" y="3119146"/>
                  <a:pt x="4948023" y="3075117"/>
                  <a:pt x="4841182" y="3093458"/>
                </a:cubicBezTo>
                <a:cubicBezTo>
                  <a:pt x="4734341" y="3111799"/>
                  <a:pt x="4620644" y="3076075"/>
                  <a:pt x="4432889" y="3093458"/>
                </a:cubicBezTo>
                <a:cubicBezTo>
                  <a:pt x="4245134" y="3110841"/>
                  <a:pt x="4214200" y="3071801"/>
                  <a:pt x="4024597" y="3093458"/>
                </a:cubicBezTo>
                <a:cubicBezTo>
                  <a:pt x="3834994" y="3115115"/>
                  <a:pt x="3755978" y="3091959"/>
                  <a:pt x="3616304" y="3093458"/>
                </a:cubicBezTo>
                <a:cubicBezTo>
                  <a:pt x="3476630" y="3094957"/>
                  <a:pt x="3074552" y="3067135"/>
                  <a:pt x="2916374" y="3093458"/>
                </a:cubicBezTo>
                <a:cubicBezTo>
                  <a:pt x="2758196" y="3119781"/>
                  <a:pt x="2569646" y="3089824"/>
                  <a:pt x="2449755" y="3093458"/>
                </a:cubicBezTo>
                <a:cubicBezTo>
                  <a:pt x="2329864" y="3097092"/>
                  <a:pt x="2218491" y="3065424"/>
                  <a:pt x="2041462" y="3093458"/>
                </a:cubicBezTo>
                <a:cubicBezTo>
                  <a:pt x="1864433" y="3121492"/>
                  <a:pt x="1826318" y="3091420"/>
                  <a:pt x="1633170" y="3093458"/>
                </a:cubicBezTo>
                <a:cubicBezTo>
                  <a:pt x="1440022" y="3095496"/>
                  <a:pt x="1342428" y="3092908"/>
                  <a:pt x="1166550" y="3093458"/>
                </a:cubicBezTo>
                <a:cubicBezTo>
                  <a:pt x="990672" y="3094008"/>
                  <a:pt x="885958" y="3070498"/>
                  <a:pt x="699930" y="3093458"/>
                </a:cubicBezTo>
                <a:cubicBezTo>
                  <a:pt x="513902" y="3116418"/>
                  <a:pt x="306193" y="3041708"/>
                  <a:pt x="0" y="3093458"/>
                </a:cubicBezTo>
                <a:cubicBezTo>
                  <a:pt x="-25653" y="2972932"/>
                  <a:pt x="7524" y="2791491"/>
                  <a:pt x="0" y="2639751"/>
                </a:cubicBezTo>
                <a:cubicBezTo>
                  <a:pt x="-7524" y="2488011"/>
                  <a:pt x="12358" y="2342875"/>
                  <a:pt x="0" y="2216978"/>
                </a:cubicBezTo>
                <a:cubicBezTo>
                  <a:pt x="-12358" y="2091081"/>
                  <a:pt x="22784" y="1864923"/>
                  <a:pt x="0" y="1732336"/>
                </a:cubicBezTo>
                <a:cubicBezTo>
                  <a:pt x="-22784" y="1599749"/>
                  <a:pt x="27433" y="1362606"/>
                  <a:pt x="0" y="1185826"/>
                </a:cubicBezTo>
                <a:cubicBezTo>
                  <a:pt x="-27433" y="1009046"/>
                  <a:pt x="2183" y="831737"/>
                  <a:pt x="0" y="639315"/>
                </a:cubicBezTo>
                <a:cubicBezTo>
                  <a:pt x="-2183" y="446893"/>
                  <a:pt x="28034" y="131789"/>
                  <a:pt x="0" y="0"/>
                </a:cubicBezTo>
                <a:close/>
              </a:path>
            </a:pathLst>
          </a:custGeom>
          <a:ln>
            <a:solidFill>
              <a:srgbClr val="FF0000"/>
            </a:solidFill>
            <a:extLst>
              <a:ext uri="{C807C97D-BFC1-408E-A445-0C87EB9F89A2}">
                <ask:lineSketchStyleProps xmlns:ask="http://schemas.microsoft.com/office/drawing/2018/sketchyshapes" sd="642311399">
                  <a:prstGeom prst="rect">
                    <a:avLst/>
                  </a:prstGeom>
                  <ask:type>
                    <ask:lineSketchScribble/>
                  </ask:type>
                </ask:lineSketchStyleProps>
              </a:ext>
            </a:extLst>
          </a:ln>
        </p:spPr>
      </p:pic>
      <p:sp>
        <p:nvSpPr>
          <p:cNvPr id="10" name="Content Placeholder 2">
            <a:extLst>
              <a:ext uri="{FF2B5EF4-FFF2-40B4-BE49-F238E27FC236}">
                <a16:creationId xmlns:a16="http://schemas.microsoft.com/office/drawing/2014/main" id="{D42E8C34-322A-818E-8FBA-92F8984B7AC8}"/>
              </a:ext>
            </a:extLst>
          </p:cNvPr>
          <p:cNvSpPr txBox="1">
            <a:spLocks/>
          </p:cNvSpPr>
          <p:nvPr/>
        </p:nvSpPr>
        <p:spPr>
          <a:xfrm>
            <a:off x="6339843" y="3812344"/>
            <a:ext cx="5233787" cy="259757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l">
              <a:buFont typeface="Wingdings" panose="05000000000000000000" pitchFamily="2" charset="2"/>
              <a:buChar char="v"/>
            </a:pPr>
            <a:r>
              <a:rPr lang="en-US" sz="1800" b="0" i="0" dirty="0">
                <a:solidFill>
                  <a:schemeClr val="tx1"/>
                </a:solidFill>
                <a:effectLst/>
              </a:rPr>
              <a:t>The table offers insights into song names, total duration in seconds, views, likes, and comments.</a:t>
            </a:r>
          </a:p>
          <a:p>
            <a:pPr algn="l">
              <a:buFont typeface="Wingdings" panose="05000000000000000000" pitchFamily="2" charset="2"/>
              <a:buChar char="v"/>
            </a:pPr>
            <a:r>
              <a:rPr lang="en-US" sz="1800" b="0" i="0" dirty="0">
                <a:solidFill>
                  <a:schemeClr val="tx1"/>
                </a:solidFill>
                <a:effectLst/>
              </a:rPr>
              <a:t>Stakeholders can easily access and analyze pertinent information directly from the table.</a:t>
            </a:r>
          </a:p>
          <a:p>
            <a:pPr>
              <a:buFont typeface="Wingdings" panose="05000000000000000000" pitchFamily="2" charset="2"/>
              <a:buChar char="v"/>
            </a:pPr>
            <a:endParaRPr lang="en-US" sz="1800" dirty="0">
              <a:solidFill>
                <a:schemeClr val="tx1"/>
              </a:solidFill>
              <a:effectLst/>
            </a:endParaRPr>
          </a:p>
        </p:txBody>
      </p:sp>
      <p:pic>
        <p:nvPicPr>
          <p:cNvPr id="8" name="Video 7">
            <a:hlinkClick r:id="" action="ppaction://media"/>
            <a:extLst>
              <a:ext uri="{FF2B5EF4-FFF2-40B4-BE49-F238E27FC236}">
                <a16:creationId xmlns:a16="http://schemas.microsoft.com/office/drawing/2014/main" id="{375ABE63-234E-C6FA-4D57-F5D80EB0B9C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30905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7584">
        <p15:prstTrans prst="pageCurlDouble"/>
      </p:transition>
    </mc:Choice>
    <mc:Fallback xmlns="">
      <p:transition spd="slow" advTm="375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4A4036-657B-B5E3-A7C7-0726642960C3}"/>
              </a:ext>
            </a:extLst>
          </p:cNvPr>
          <p:cNvPicPr>
            <a:picLocks noChangeAspect="1"/>
          </p:cNvPicPr>
          <p:nvPr/>
        </p:nvPicPr>
        <p:blipFill>
          <a:blip r:embed="rId4"/>
          <a:stretch>
            <a:fillRect/>
          </a:stretch>
        </p:blipFill>
        <p:spPr>
          <a:xfrm>
            <a:off x="246017" y="235974"/>
            <a:ext cx="5849984" cy="2711083"/>
          </a:xfrm>
          <a:custGeom>
            <a:avLst/>
            <a:gdLst>
              <a:gd name="connsiteX0" fmla="*/ 0 w 5849984"/>
              <a:gd name="connsiteY0" fmla="*/ 0 h 2711083"/>
              <a:gd name="connsiteX1" fmla="*/ 643498 w 5849984"/>
              <a:gd name="connsiteY1" fmla="*/ 0 h 2711083"/>
              <a:gd name="connsiteX2" fmla="*/ 1169997 w 5849984"/>
              <a:gd name="connsiteY2" fmla="*/ 0 h 2711083"/>
              <a:gd name="connsiteX3" fmla="*/ 1696495 w 5849984"/>
              <a:gd name="connsiteY3" fmla="*/ 0 h 2711083"/>
              <a:gd name="connsiteX4" fmla="*/ 2105994 w 5849984"/>
              <a:gd name="connsiteY4" fmla="*/ 0 h 2711083"/>
              <a:gd name="connsiteX5" fmla="*/ 2632493 w 5849984"/>
              <a:gd name="connsiteY5" fmla="*/ 0 h 2711083"/>
              <a:gd name="connsiteX6" fmla="*/ 3334491 w 5849984"/>
              <a:gd name="connsiteY6" fmla="*/ 0 h 2711083"/>
              <a:gd name="connsiteX7" fmla="*/ 3977989 w 5849984"/>
              <a:gd name="connsiteY7" fmla="*/ 0 h 2711083"/>
              <a:gd name="connsiteX8" fmla="*/ 4621487 w 5849984"/>
              <a:gd name="connsiteY8" fmla="*/ 0 h 2711083"/>
              <a:gd name="connsiteX9" fmla="*/ 5147986 w 5849984"/>
              <a:gd name="connsiteY9" fmla="*/ 0 h 2711083"/>
              <a:gd name="connsiteX10" fmla="*/ 5849984 w 5849984"/>
              <a:gd name="connsiteY10" fmla="*/ 0 h 2711083"/>
              <a:gd name="connsiteX11" fmla="*/ 5849984 w 5849984"/>
              <a:gd name="connsiteY11" fmla="*/ 569327 h 2711083"/>
              <a:gd name="connsiteX12" fmla="*/ 5849984 w 5849984"/>
              <a:gd name="connsiteY12" fmla="*/ 1165766 h 2711083"/>
              <a:gd name="connsiteX13" fmla="*/ 5849984 w 5849984"/>
              <a:gd name="connsiteY13" fmla="*/ 1762204 h 2711083"/>
              <a:gd name="connsiteX14" fmla="*/ 5849984 w 5849984"/>
              <a:gd name="connsiteY14" fmla="*/ 2711083 h 2711083"/>
              <a:gd name="connsiteX15" fmla="*/ 5381985 w 5849984"/>
              <a:gd name="connsiteY15" fmla="*/ 2711083 h 2711083"/>
              <a:gd name="connsiteX16" fmla="*/ 4679987 w 5849984"/>
              <a:gd name="connsiteY16" fmla="*/ 2711083 h 2711083"/>
              <a:gd name="connsiteX17" fmla="*/ 4270488 w 5849984"/>
              <a:gd name="connsiteY17" fmla="*/ 2711083 h 2711083"/>
              <a:gd name="connsiteX18" fmla="*/ 3685490 w 5849984"/>
              <a:gd name="connsiteY18" fmla="*/ 2711083 h 2711083"/>
              <a:gd name="connsiteX19" fmla="*/ 2983492 w 5849984"/>
              <a:gd name="connsiteY19" fmla="*/ 2711083 h 2711083"/>
              <a:gd name="connsiteX20" fmla="*/ 2398493 w 5849984"/>
              <a:gd name="connsiteY20" fmla="*/ 2711083 h 2711083"/>
              <a:gd name="connsiteX21" fmla="*/ 1696495 w 5849984"/>
              <a:gd name="connsiteY21" fmla="*/ 2711083 h 2711083"/>
              <a:gd name="connsiteX22" fmla="*/ 1228497 w 5849984"/>
              <a:gd name="connsiteY22" fmla="*/ 2711083 h 2711083"/>
              <a:gd name="connsiteX23" fmla="*/ 760498 w 5849984"/>
              <a:gd name="connsiteY23" fmla="*/ 2711083 h 2711083"/>
              <a:gd name="connsiteX24" fmla="*/ 0 w 5849984"/>
              <a:gd name="connsiteY24" fmla="*/ 2711083 h 2711083"/>
              <a:gd name="connsiteX25" fmla="*/ 0 w 5849984"/>
              <a:gd name="connsiteY25" fmla="*/ 2168866 h 2711083"/>
              <a:gd name="connsiteX26" fmla="*/ 0 w 5849984"/>
              <a:gd name="connsiteY26" fmla="*/ 1599539 h 2711083"/>
              <a:gd name="connsiteX27" fmla="*/ 0 w 5849984"/>
              <a:gd name="connsiteY27" fmla="*/ 1111544 h 2711083"/>
              <a:gd name="connsiteX28" fmla="*/ 0 w 5849984"/>
              <a:gd name="connsiteY28" fmla="*/ 596438 h 2711083"/>
              <a:gd name="connsiteX29" fmla="*/ 0 w 5849984"/>
              <a:gd name="connsiteY29" fmla="*/ 0 h 27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49984" h="2711083" fill="none" extrusionOk="0">
                <a:moveTo>
                  <a:pt x="0" y="0"/>
                </a:moveTo>
                <a:cubicBezTo>
                  <a:pt x="171161" y="-70306"/>
                  <a:pt x="426332" y="34547"/>
                  <a:pt x="643498" y="0"/>
                </a:cubicBezTo>
                <a:cubicBezTo>
                  <a:pt x="860664" y="-34547"/>
                  <a:pt x="1032753" y="33381"/>
                  <a:pt x="1169997" y="0"/>
                </a:cubicBezTo>
                <a:cubicBezTo>
                  <a:pt x="1307241" y="-33381"/>
                  <a:pt x="1436739" y="21591"/>
                  <a:pt x="1696495" y="0"/>
                </a:cubicBezTo>
                <a:cubicBezTo>
                  <a:pt x="1956251" y="-21591"/>
                  <a:pt x="1987640" y="3265"/>
                  <a:pt x="2105994" y="0"/>
                </a:cubicBezTo>
                <a:cubicBezTo>
                  <a:pt x="2224348" y="-3265"/>
                  <a:pt x="2424510" y="11344"/>
                  <a:pt x="2632493" y="0"/>
                </a:cubicBezTo>
                <a:cubicBezTo>
                  <a:pt x="2840476" y="-11344"/>
                  <a:pt x="2988314" y="156"/>
                  <a:pt x="3334491" y="0"/>
                </a:cubicBezTo>
                <a:cubicBezTo>
                  <a:pt x="3680668" y="-156"/>
                  <a:pt x="3698147" y="17320"/>
                  <a:pt x="3977989" y="0"/>
                </a:cubicBezTo>
                <a:cubicBezTo>
                  <a:pt x="4257831" y="-17320"/>
                  <a:pt x="4354258" y="6567"/>
                  <a:pt x="4621487" y="0"/>
                </a:cubicBezTo>
                <a:cubicBezTo>
                  <a:pt x="4888716" y="-6567"/>
                  <a:pt x="4995429" y="14549"/>
                  <a:pt x="5147986" y="0"/>
                </a:cubicBezTo>
                <a:cubicBezTo>
                  <a:pt x="5300543" y="-14549"/>
                  <a:pt x="5708379" y="37526"/>
                  <a:pt x="5849984" y="0"/>
                </a:cubicBezTo>
                <a:cubicBezTo>
                  <a:pt x="5874791" y="215840"/>
                  <a:pt x="5815489" y="309172"/>
                  <a:pt x="5849984" y="569327"/>
                </a:cubicBezTo>
                <a:cubicBezTo>
                  <a:pt x="5884479" y="829482"/>
                  <a:pt x="5829118" y="935903"/>
                  <a:pt x="5849984" y="1165766"/>
                </a:cubicBezTo>
                <a:cubicBezTo>
                  <a:pt x="5870850" y="1395629"/>
                  <a:pt x="5785509" y="1616283"/>
                  <a:pt x="5849984" y="1762204"/>
                </a:cubicBezTo>
                <a:cubicBezTo>
                  <a:pt x="5914459" y="1908125"/>
                  <a:pt x="5823299" y="2309673"/>
                  <a:pt x="5849984" y="2711083"/>
                </a:cubicBezTo>
                <a:cubicBezTo>
                  <a:pt x="5673044" y="2715765"/>
                  <a:pt x="5504431" y="2694702"/>
                  <a:pt x="5381985" y="2711083"/>
                </a:cubicBezTo>
                <a:cubicBezTo>
                  <a:pt x="5259539" y="2727464"/>
                  <a:pt x="4882018" y="2661906"/>
                  <a:pt x="4679987" y="2711083"/>
                </a:cubicBezTo>
                <a:cubicBezTo>
                  <a:pt x="4477956" y="2760260"/>
                  <a:pt x="4365819" y="2670183"/>
                  <a:pt x="4270488" y="2711083"/>
                </a:cubicBezTo>
                <a:cubicBezTo>
                  <a:pt x="4175157" y="2751983"/>
                  <a:pt x="3859959" y="2646367"/>
                  <a:pt x="3685490" y="2711083"/>
                </a:cubicBezTo>
                <a:cubicBezTo>
                  <a:pt x="3511021" y="2775799"/>
                  <a:pt x="3132851" y="2627552"/>
                  <a:pt x="2983492" y="2711083"/>
                </a:cubicBezTo>
                <a:cubicBezTo>
                  <a:pt x="2834133" y="2794614"/>
                  <a:pt x="2570750" y="2705405"/>
                  <a:pt x="2398493" y="2711083"/>
                </a:cubicBezTo>
                <a:cubicBezTo>
                  <a:pt x="2226236" y="2716761"/>
                  <a:pt x="1842906" y="2666010"/>
                  <a:pt x="1696495" y="2711083"/>
                </a:cubicBezTo>
                <a:cubicBezTo>
                  <a:pt x="1550084" y="2756156"/>
                  <a:pt x="1332811" y="2655262"/>
                  <a:pt x="1228497" y="2711083"/>
                </a:cubicBezTo>
                <a:cubicBezTo>
                  <a:pt x="1124183" y="2766904"/>
                  <a:pt x="972447" y="2695309"/>
                  <a:pt x="760498" y="2711083"/>
                </a:cubicBezTo>
                <a:cubicBezTo>
                  <a:pt x="548549" y="2726857"/>
                  <a:pt x="277770" y="2683782"/>
                  <a:pt x="0" y="2711083"/>
                </a:cubicBezTo>
                <a:cubicBezTo>
                  <a:pt x="-38158" y="2510597"/>
                  <a:pt x="45511" y="2371039"/>
                  <a:pt x="0" y="2168866"/>
                </a:cubicBezTo>
                <a:cubicBezTo>
                  <a:pt x="-45511" y="1966693"/>
                  <a:pt x="42621" y="1815203"/>
                  <a:pt x="0" y="1599539"/>
                </a:cubicBezTo>
                <a:cubicBezTo>
                  <a:pt x="-42621" y="1383875"/>
                  <a:pt x="9444" y="1301962"/>
                  <a:pt x="0" y="1111544"/>
                </a:cubicBezTo>
                <a:cubicBezTo>
                  <a:pt x="-9444" y="921126"/>
                  <a:pt x="53610" y="716879"/>
                  <a:pt x="0" y="596438"/>
                </a:cubicBezTo>
                <a:cubicBezTo>
                  <a:pt x="-53610" y="475997"/>
                  <a:pt x="32363" y="257552"/>
                  <a:pt x="0" y="0"/>
                </a:cubicBezTo>
                <a:close/>
              </a:path>
              <a:path w="5849984" h="2711083" stroke="0" extrusionOk="0">
                <a:moveTo>
                  <a:pt x="0" y="0"/>
                </a:moveTo>
                <a:cubicBezTo>
                  <a:pt x="182086" y="-32097"/>
                  <a:pt x="316752" y="2667"/>
                  <a:pt x="526499" y="0"/>
                </a:cubicBezTo>
                <a:cubicBezTo>
                  <a:pt x="736246" y="-2667"/>
                  <a:pt x="873323" y="24409"/>
                  <a:pt x="1169997" y="0"/>
                </a:cubicBezTo>
                <a:cubicBezTo>
                  <a:pt x="1466671" y="-24409"/>
                  <a:pt x="1671322" y="76173"/>
                  <a:pt x="1813495" y="0"/>
                </a:cubicBezTo>
                <a:cubicBezTo>
                  <a:pt x="1955668" y="-76173"/>
                  <a:pt x="2098348" y="56107"/>
                  <a:pt x="2339994" y="0"/>
                </a:cubicBezTo>
                <a:cubicBezTo>
                  <a:pt x="2581640" y="-56107"/>
                  <a:pt x="2692481" y="46485"/>
                  <a:pt x="2866492" y="0"/>
                </a:cubicBezTo>
                <a:cubicBezTo>
                  <a:pt x="3040503" y="-46485"/>
                  <a:pt x="3139985" y="5818"/>
                  <a:pt x="3275991" y="0"/>
                </a:cubicBezTo>
                <a:cubicBezTo>
                  <a:pt x="3411997" y="-5818"/>
                  <a:pt x="3673460" y="76065"/>
                  <a:pt x="3919489" y="0"/>
                </a:cubicBezTo>
                <a:cubicBezTo>
                  <a:pt x="4165518" y="-76065"/>
                  <a:pt x="4216471" y="5115"/>
                  <a:pt x="4328988" y="0"/>
                </a:cubicBezTo>
                <a:cubicBezTo>
                  <a:pt x="4441505" y="-5115"/>
                  <a:pt x="4640768" y="19583"/>
                  <a:pt x="4913987" y="0"/>
                </a:cubicBezTo>
                <a:cubicBezTo>
                  <a:pt x="5187206" y="-19583"/>
                  <a:pt x="5531199" y="40150"/>
                  <a:pt x="5849984" y="0"/>
                </a:cubicBezTo>
                <a:cubicBezTo>
                  <a:pt x="5858837" y="179564"/>
                  <a:pt x="5795943" y="426855"/>
                  <a:pt x="5849984" y="596438"/>
                </a:cubicBezTo>
                <a:cubicBezTo>
                  <a:pt x="5904025" y="766021"/>
                  <a:pt x="5794291" y="920638"/>
                  <a:pt x="5849984" y="1084433"/>
                </a:cubicBezTo>
                <a:cubicBezTo>
                  <a:pt x="5905677" y="1248228"/>
                  <a:pt x="5846921" y="1440060"/>
                  <a:pt x="5849984" y="1599539"/>
                </a:cubicBezTo>
                <a:cubicBezTo>
                  <a:pt x="5853047" y="1759018"/>
                  <a:pt x="5810130" y="1916766"/>
                  <a:pt x="5849984" y="2087534"/>
                </a:cubicBezTo>
                <a:cubicBezTo>
                  <a:pt x="5889838" y="2258303"/>
                  <a:pt x="5830185" y="2491592"/>
                  <a:pt x="5849984" y="2711083"/>
                </a:cubicBezTo>
                <a:cubicBezTo>
                  <a:pt x="5639726" y="2746517"/>
                  <a:pt x="5492102" y="2693761"/>
                  <a:pt x="5381985" y="2711083"/>
                </a:cubicBezTo>
                <a:cubicBezTo>
                  <a:pt x="5271868" y="2728405"/>
                  <a:pt x="4997646" y="2677681"/>
                  <a:pt x="4679987" y="2711083"/>
                </a:cubicBezTo>
                <a:cubicBezTo>
                  <a:pt x="4362328" y="2744485"/>
                  <a:pt x="4324260" y="2654068"/>
                  <a:pt x="4036489" y="2711083"/>
                </a:cubicBezTo>
                <a:cubicBezTo>
                  <a:pt x="3748718" y="2768098"/>
                  <a:pt x="3593358" y="2681494"/>
                  <a:pt x="3451491" y="2711083"/>
                </a:cubicBezTo>
                <a:cubicBezTo>
                  <a:pt x="3309624" y="2740672"/>
                  <a:pt x="3234530" y="2662742"/>
                  <a:pt x="3041992" y="2711083"/>
                </a:cubicBezTo>
                <a:cubicBezTo>
                  <a:pt x="2849454" y="2759424"/>
                  <a:pt x="2724852" y="2653509"/>
                  <a:pt x="2456993" y="2711083"/>
                </a:cubicBezTo>
                <a:cubicBezTo>
                  <a:pt x="2189134" y="2768657"/>
                  <a:pt x="2233972" y="2663109"/>
                  <a:pt x="2047494" y="2711083"/>
                </a:cubicBezTo>
                <a:cubicBezTo>
                  <a:pt x="1861016" y="2759057"/>
                  <a:pt x="1546701" y="2660508"/>
                  <a:pt x="1403996" y="2711083"/>
                </a:cubicBezTo>
                <a:cubicBezTo>
                  <a:pt x="1261291" y="2761658"/>
                  <a:pt x="1110027" y="2661083"/>
                  <a:pt x="877498" y="2711083"/>
                </a:cubicBezTo>
                <a:cubicBezTo>
                  <a:pt x="644969" y="2761083"/>
                  <a:pt x="176993" y="2700512"/>
                  <a:pt x="0" y="2711083"/>
                </a:cubicBezTo>
                <a:cubicBezTo>
                  <a:pt x="-26554" y="2541672"/>
                  <a:pt x="18392" y="2351225"/>
                  <a:pt x="0" y="2223088"/>
                </a:cubicBezTo>
                <a:cubicBezTo>
                  <a:pt x="-18392" y="2094951"/>
                  <a:pt x="2177" y="1800745"/>
                  <a:pt x="0" y="1653761"/>
                </a:cubicBezTo>
                <a:cubicBezTo>
                  <a:pt x="-2177" y="1506777"/>
                  <a:pt x="34875" y="1337732"/>
                  <a:pt x="0" y="1192877"/>
                </a:cubicBezTo>
                <a:cubicBezTo>
                  <a:pt x="-34875" y="1048022"/>
                  <a:pt x="63154" y="843850"/>
                  <a:pt x="0" y="596438"/>
                </a:cubicBezTo>
                <a:cubicBezTo>
                  <a:pt x="-63154" y="349026"/>
                  <a:pt x="10241" y="271429"/>
                  <a:pt x="0" y="0"/>
                </a:cubicBezTo>
                <a:close/>
              </a:path>
            </a:pathLst>
          </a:custGeom>
          <a:ln>
            <a:solidFill>
              <a:srgbClr val="FF0000"/>
            </a:solidFill>
            <a:extLst>
              <a:ext uri="{C807C97D-BFC1-408E-A445-0C87EB9F89A2}">
                <ask:lineSketchStyleProps xmlns:ask="http://schemas.microsoft.com/office/drawing/2018/sketchyshapes" sd="2974852177">
                  <a:prstGeom prst="rect">
                    <a:avLst/>
                  </a:prstGeom>
                  <ask:type>
                    <ask:lineSketchScribble/>
                  </ask:type>
                </ask:lineSketchStyleProps>
              </a:ext>
            </a:extLst>
          </a:ln>
        </p:spPr>
      </p:pic>
      <p:sp>
        <p:nvSpPr>
          <p:cNvPr id="7" name="Content Placeholder 2">
            <a:extLst>
              <a:ext uri="{FF2B5EF4-FFF2-40B4-BE49-F238E27FC236}">
                <a16:creationId xmlns:a16="http://schemas.microsoft.com/office/drawing/2014/main" id="{8E47D684-0349-E3CC-2420-E0E5C1B87F45}"/>
              </a:ext>
            </a:extLst>
          </p:cNvPr>
          <p:cNvSpPr>
            <a:spLocks noGrp="1"/>
          </p:cNvSpPr>
          <p:nvPr>
            <p:ph idx="1"/>
          </p:nvPr>
        </p:nvSpPr>
        <p:spPr>
          <a:xfrm>
            <a:off x="246016" y="3202214"/>
            <a:ext cx="5849984" cy="3419811"/>
          </a:xfrm>
        </p:spPr>
        <p:txBody>
          <a:bodyPr>
            <a:normAutofit/>
          </a:bodyPr>
          <a:lstStyle/>
          <a:p>
            <a:pPr algn="l">
              <a:buFont typeface="Wingdings" panose="05000000000000000000" pitchFamily="2" charset="2"/>
              <a:buChar char="v"/>
            </a:pPr>
            <a:r>
              <a:rPr lang="en-US" sz="1800" b="0" i="0" dirty="0">
                <a:solidFill>
                  <a:schemeClr val="tx1"/>
                </a:solidFill>
                <a:effectLst/>
              </a:rPr>
              <a:t>The line chart illustrates the evolution of video uploads over the years, with a notable peak in 2011 surpassing 4.1K uploads.</a:t>
            </a:r>
          </a:p>
          <a:p>
            <a:pPr algn="l">
              <a:buFont typeface="Wingdings" panose="05000000000000000000" pitchFamily="2" charset="2"/>
              <a:buChar char="v"/>
            </a:pPr>
            <a:r>
              <a:rPr lang="en-US" sz="1800" b="0" i="0" dirty="0">
                <a:solidFill>
                  <a:schemeClr val="tx1"/>
                </a:solidFill>
                <a:effectLst/>
              </a:rPr>
              <a:t>Surprisingly, the trend of uploading video songs shows a consistent decline over time, reaching a mere 1.3K uploads by 2023.</a:t>
            </a:r>
          </a:p>
        </p:txBody>
      </p:sp>
      <p:pic>
        <p:nvPicPr>
          <p:cNvPr id="9" name="Picture 8">
            <a:extLst>
              <a:ext uri="{FF2B5EF4-FFF2-40B4-BE49-F238E27FC236}">
                <a16:creationId xmlns:a16="http://schemas.microsoft.com/office/drawing/2014/main" id="{B3DFC188-F353-3BFC-B3ED-0FDC9A4ED3C7}"/>
              </a:ext>
            </a:extLst>
          </p:cNvPr>
          <p:cNvPicPr>
            <a:picLocks noChangeAspect="1"/>
          </p:cNvPicPr>
          <p:nvPr/>
        </p:nvPicPr>
        <p:blipFill>
          <a:blip r:embed="rId5"/>
          <a:stretch>
            <a:fillRect/>
          </a:stretch>
        </p:blipFill>
        <p:spPr>
          <a:xfrm>
            <a:off x="6485206" y="250042"/>
            <a:ext cx="5565587" cy="2711083"/>
          </a:xfrm>
          <a:custGeom>
            <a:avLst/>
            <a:gdLst>
              <a:gd name="connsiteX0" fmla="*/ 0 w 5565587"/>
              <a:gd name="connsiteY0" fmla="*/ 0 h 2711083"/>
              <a:gd name="connsiteX1" fmla="*/ 612215 w 5565587"/>
              <a:gd name="connsiteY1" fmla="*/ 0 h 2711083"/>
              <a:gd name="connsiteX2" fmla="*/ 1001806 w 5565587"/>
              <a:gd name="connsiteY2" fmla="*/ 0 h 2711083"/>
              <a:gd name="connsiteX3" fmla="*/ 1391397 w 5565587"/>
              <a:gd name="connsiteY3" fmla="*/ 0 h 2711083"/>
              <a:gd name="connsiteX4" fmla="*/ 1892300 w 5565587"/>
              <a:gd name="connsiteY4" fmla="*/ 0 h 2711083"/>
              <a:gd name="connsiteX5" fmla="*/ 2560170 w 5565587"/>
              <a:gd name="connsiteY5" fmla="*/ 0 h 2711083"/>
              <a:gd name="connsiteX6" fmla="*/ 3172385 w 5565587"/>
              <a:gd name="connsiteY6" fmla="*/ 0 h 2711083"/>
              <a:gd name="connsiteX7" fmla="*/ 3617632 w 5565587"/>
              <a:gd name="connsiteY7" fmla="*/ 0 h 2711083"/>
              <a:gd name="connsiteX8" fmla="*/ 4285502 w 5565587"/>
              <a:gd name="connsiteY8" fmla="*/ 0 h 2711083"/>
              <a:gd name="connsiteX9" fmla="*/ 4730749 w 5565587"/>
              <a:gd name="connsiteY9" fmla="*/ 0 h 2711083"/>
              <a:gd name="connsiteX10" fmla="*/ 5565587 w 5565587"/>
              <a:gd name="connsiteY10" fmla="*/ 0 h 2711083"/>
              <a:gd name="connsiteX11" fmla="*/ 5565587 w 5565587"/>
              <a:gd name="connsiteY11" fmla="*/ 569327 h 2711083"/>
              <a:gd name="connsiteX12" fmla="*/ 5565587 w 5565587"/>
              <a:gd name="connsiteY12" fmla="*/ 1057322 h 2711083"/>
              <a:gd name="connsiteX13" fmla="*/ 5565587 w 5565587"/>
              <a:gd name="connsiteY13" fmla="*/ 1653761 h 2711083"/>
              <a:gd name="connsiteX14" fmla="*/ 5565587 w 5565587"/>
              <a:gd name="connsiteY14" fmla="*/ 2141756 h 2711083"/>
              <a:gd name="connsiteX15" fmla="*/ 5565587 w 5565587"/>
              <a:gd name="connsiteY15" fmla="*/ 2711083 h 2711083"/>
              <a:gd name="connsiteX16" fmla="*/ 5120340 w 5565587"/>
              <a:gd name="connsiteY16" fmla="*/ 2711083 h 2711083"/>
              <a:gd name="connsiteX17" fmla="*/ 4452470 w 5565587"/>
              <a:gd name="connsiteY17" fmla="*/ 2711083 h 2711083"/>
              <a:gd name="connsiteX18" fmla="*/ 4007223 w 5565587"/>
              <a:gd name="connsiteY18" fmla="*/ 2711083 h 2711083"/>
              <a:gd name="connsiteX19" fmla="*/ 3395008 w 5565587"/>
              <a:gd name="connsiteY19" fmla="*/ 2711083 h 2711083"/>
              <a:gd name="connsiteX20" fmla="*/ 2894105 w 5565587"/>
              <a:gd name="connsiteY20" fmla="*/ 2711083 h 2711083"/>
              <a:gd name="connsiteX21" fmla="*/ 2504514 w 5565587"/>
              <a:gd name="connsiteY21" fmla="*/ 2711083 h 2711083"/>
              <a:gd name="connsiteX22" fmla="*/ 1892300 w 5565587"/>
              <a:gd name="connsiteY22" fmla="*/ 2711083 h 2711083"/>
              <a:gd name="connsiteX23" fmla="*/ 1447053 w 5565587"/>
              <a:gd name="connsiteY23" fmla="*/ 2711083 h 2711083"/>
              <a:gd name="connsiteX24" fmla="*/ 890494 w 5565587"/>
              <a:gd name="connsiteY24" fmla="*/ 2711083 h 2711083"/>
              <a:gd name="connsiteX25" fmla="*/ 0 w 5565587"/>
              <a:gd name="connsiteY25" fmla="*/ 2711083 h 2711083"/>
              <a:gd name="connsiteX26" fmla="*/ 0 w 5565587"/>
              <a:gd name="connsiteY26" fmla="*/ 2114645 h 2711083"/>
              <a:gd name="connsiteX27" fmla="*/ 0 w 5565587"/>
              <a:gd name="connsiteY27" fmla="*/ 1599539 h 2711083"/>
              <a:gd name="connsiteX28" fmla="*/ 0 w 5565587"/>
              <a:gd name="connsiteY28" fmla="*/ 1138655 h 2711083"/>
              <a:gd name="connsiteX29" fmla="*/ 0 w 5565587"/>
              <a:gd name="connsiteY29" fmla="*/ 677771 h 2711083"/>
              <a:gd name="connsiteX30" fmla="*/ 0 w 5565587"/>
              <a:gd name="connsiteY30" fmla="*/ 0 h 27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65587" h="2711083" fill="none" extrusionOk="0">
                <a:moveTo>
                  <a:pt x="0" y="0"/>
                </a:moveTo>
                <a:cubicBezTo>
                  <a:pt x="218958" y="-24688"/>
                  <a:pt x="425230" y="37608"/>
                  <a:pt x="612215" y="0"/>
                </a:cubicBezTo>
                <a:cubicBezTo>
                  <a:pt x="799200" y="-37608"/>
                  <a:pt x="815061" y="2098"/>
                  <a:pt x="1001806" y="0"/>
                </a:cubicBezTo>
                <a:cubicBezTo>
                  <a:pt x="1188551" y="-2098"/>
                  <a:pt x="1262115" y="32823"/>
                  <a:pt x="1391397" y="0"/>
                </a:cubicBezTo>
                <a:cubicBezTo>
                  <a:pt x="1520679" y="-32823"/>
                  <a:pt x="1765476" y="14460"/>
                  <a:pt x="1892300" y="0"/>
                </a:cubicBezTo>
                <a:cubicBezTo>
                  <a:pt x="2019124" y="-14460"/>
                  <a:pt x="2394512" y="66440"/>
                  <a:pt x="2560170" y="0"/>
                </a:cubicBezTo>
                <a:cubicBezTo>
                  <a:pt x="2725828" y="-66440"/>
                  <a:pt x="2924611" y="34520"/>
                  <a:pt x="3172385" y="0"/>
                </a:cubicBezTo>
                <a:cubicBezTo>
                  <a:pt x="3420160" y="-34520"/>
                  <a:pt x="3467513" y="30820"/>
                  <a:pt x="3617632" y="0"/>
                </a:cubicBezTo>
                <a:cubicBezTo>
                  <a:pt x="3767751" y="-30820"/>
                  <a:pt x="4018142" y="74410"/>
                  <a:pt x="4285502" y="0"/>
                </a:cubicBezTo>
                <a:cubicBezTo>
                  <a:pt x="4552862" y="-74410"/>
                  <a:pt x="4513717" y="8034"/>
                  <a:pt x="4730749" y="0"/>
                </a:cubicBezTo>
                <a:cubicBezTo>
                  <a:pt x="4947781" y="-8034"/>
                  <a:pt x="5266874" y="66258"/>
                  <a:pt x="5565587" y="0"/>
                </a:cubicBezTo>
                <a:cubicBezTo>
                  <a:pt x="5623901" y="205762"/>
                  <a:pt x="5509151" y="346637"/>
                  <a:pt x="5565587" y="569327"/>
                </a:cubicBezTo>
                <a:cubicBezTo>
                  <a:pt x="5622023" y="792017"/>
                  <a:pt x="5548903" y="843900"/>
                  <a:pt x="5565587" y="1057322"/>
                </a:cubicBezTo>
                <a:cubicBezTo>
                  <a:pt x="5582271" y="1270744"/>
                  <a:pt x="5531544" y="1378740"/>
                  <a:pt x="5565587" y="1653761"/>
                </a:cubicBezTo>
                <a:cubicBezTo>
                  <a:pt x="5599630" y="1928782"/>
                  <a:pt x="5513994" y="1925652"/>
                  <a:pt x="5565587" y="2141756"/>
                </a:cubicBezTo>
                <a:cubicBezTo>
                  <a:pt x="5617180" y="2357860"/>
                  <a:pt x="5536126" y="2514457"/>
                  <a:pt x="5565587" y="2711083"/>
                </a:cubicBezTo>
                <a:cubicBezTo>
                  <a:pt x="5469737" y="2731144"/>
                  <a:pt x="5230216" y="2685093"/>
                  <a:pt x="5120340" y="2711083"/>
                </a:cubicBezTo>
                <a:cubicBezTo>
                  <a:pt x="5010464" y="2737073"/>
                  <a:pt x="4623696" y="2676937"/>
                  <a:pt x="4452470" y="2711083"/>
                </a:cubicBezTo>
                <a:cubicBezTo>
                  <a:pt x="4281244" y="2745229"/>
                  <a:pt x="4157225" y="2672617"/>
                  <a:pt x="4007223" y="2711083"/>
                </a:cubicBezTo>
                <a:cubicBezTo>
                  <a:pt x="3857221" y="2749549"/>
                  <a:pt x="3597247" y="2643183"/>
                  <a:pt x="3395008" y="2711083"/>
                </a:cubicBezTo>
                <a:cubicBezTo>
                  <a:pt x="3192770" y="2778983"/>
                  <a:pt x="3130990" y="2682548"/>
                  <a:pt x="2894105" y="2711083"/>
                </a:cubicBezTo>
                <a:cubicBezTo>
                  <a:pt x="2657220" y="2739618"/>
                  <a:pt x="2671100" y="2707436"/>
                  <a:pt x="2504514" y="2711083"/>
                </a:cubicBezTo>
                <a:cubicBezTo>
                  <a:pt x="2337928" y="2714730"/>
                  <a:pt x="2166891" y="2649594"/>
                  <a:pt x="1892300" y="2711083"/>
                </a:cubicBezTo>
                <a:cubicBezTo>
                  <a:pt x="1617709" y="2772572"/>
                  <a:pt x="1639047" y="2667050"/>
                  <a:pt x="1447053" y="2711083"/>
                </a:cubicBezTo>
                <a:cubicBezTo>
                  <a:pt x="1255059" y="2755116"/>
                  <a:pt x="1111865" y="2650343"/>
                  <a:pt x="890494" y="2711083"/>
                </a:cubicBezTo>
                <a:cubicBezTo>
                  <a:pt x="669123" y="2771823"/>
                  <a:pt x="345155" y="2662212"/>
                  <a:pt x="0" y="2711083"/>
                </a:cubicBezTo>
                <a:cubicBezTo>
                  <a:pt x="-42855" y="2540531"/>
                  <a:pt x="8794" y="2264014"/>
                  <a:pt x="0" y="2114645"/>
                </a:cubicBezTo>
                <a:cubicBezTo>
                  <a:pt x="-8794" y="1965276"/>
                  <a:pt x="45282" y="1803512"/>
                  <a:pt x="0" y="1599539"/>
                </a:cubicBezTo>
                <a:cubicBezTo>
                  <a:pt x="-45282" y="1395566"/>
                  <a:pt x="26970" y="1347485"/>
                  <a:pt x="0" y="1138655"/>
                </a:cubicBezTo>
                <a:cubicBezTo>
                  <a:pt x="-26970" y="929825"/>
                  <a:pt x="32612" y="803805"/>
                  <a:pt x="0" y="677771"/>
                </a:cubicBezTo>
                <a:cubicBezTo>
                  <a:pt x="-32612" y="551737"/>
                  <a:pt x="67043" y="254078"/>
                  <a:pt x="0" y="0"/>
                </a:cubicBezTo>
                <a:close/>
              </a:path>
              <a:path w="5565587" h="2711083" stroke="0" extrusionOk="0">
                <a:moveTo>
                  <a:pt x="0" y="0"/>
                </a:moveTo>
                <a:cubicBezTo>
                  <a:pt x="185840" y="-37310"/>
                  <a:pt x="344135" y="36838"/>
                  <a:pt x="445247" y="0"/>
                </a:cubicBezTo>
                <a:cubicBezTo>
                  <a:pt x="546359" y="-36838"/>
                  <a:pt x="747337" y="42805"/>
                  <a:pt x="946150" y="0"/>
                </a:cubicBezTo>
                <a:cubicBezTo>
                  <a:pt x="1144963" y="-42805"/>
                  <a:pt x="1313956" y="61771"/>
                  <a:pt x="1614020" y="0"/>
                </a:cubicBezTo>
                <a:cubicBezTo>
                  <a:pt x="1914084" y="-61771"/>
                  <a:pt x="2090621" y="10077"/>
                  <a:pt x="2226235" y="0"/>
                </a:cubicBezTo>
                <a:cubicBezTo>
                  <a:pt x="2361849" y="-10077"/>
                  <a:pt x="2653214" y="54434"/>
                  <a:pt x="2838449" y="0"/>
                </a:cubicBezTo>
                <a:cubicBezTo>
                  <a:pt x="3023684" y="-54434"/>
                  <a:pt x="3125941" y="51111"/>
                  <a:pt x="3339352" y="0"/>
                </a:cubicBezTo>
                <a:cubicBezTo>
                  <a:pt x="3552763" y="-51111"/>
                  <a:pt x="3588824" y="13661"/>
                  <a:pt x="3728943" y="0"/>
                </a:cubicBezTo>
                <a:cubicBezTo>
                  <a:pt x="3869062" y="-13661"/>
                  <a:pt x="4120218" y="13783"/>
                  <a:pt x="4229846" y="0"/>
                </a:cubicBezTo>
                <a:cubicBezTo>
                  <a:pt x="4339474" y="-13783"/>
                  <a:pt x="4684240" y="39048"/>
                  <a:pt x="4897717" y="0"/>
                </a:cubicBezTo>
                <a:cubicBezTo>
                  <a:pt x="5111194" y="-39048"/>
                  <a:pt x="5323642" y="9974"/>
                  <a:pt x="5565587" y="0"/>
                </a:cubicBezTo>
                <a:cubicBezTo>
                  <a:pt x="5584867" y="197933"/>
                  <a:pt x="5510633" y="265952"/>
                  <a:pt x="5565587" y="460884"/>
                </a:cubicBezTo>
                <a:cubicBezTo>
                  <a:pt x="5620541" y="655816"/>
                  <a:pt x="5507285" y="864993"/>
                  <a:pt x="5565587" y="975990"/>
                </a:cubicBezTo>
                <a:cubicBezTo>
                  <a:pt x="5623889" y="1086987"/>
                  <a:pt x="5508633" y="1307549"/>
                  <a:pt x="5565587" y="1572428"/>
                </a:cubicBezTo>
                <a:cubicBezTo>
                  <a:pt x="5622541" y="1837307"/>
                  <a:pt x="5515408" y="1983817"/>
                  <a:pt x="5565587" y="2141756"/>
                </a:cubicBezTo>
                <a:cubicBezTo>
                  <a:pt x="5615766" y="2299695"/>
                  <a:pt x="5503736" y="2489966"/>
                  <a:pt x="5565587" y="2711083"/>
                </a:cubicBezTo>
                <a:cubicBezTo>
                  <a:pt x="5416705" y="2764791"/>
                  <a:pt x="5263258" y="2653879"/>
                  <a:pt x="5064684" y="2711083"/>
                </a:cubicBezTo>
                <a:cubicBezTo>
                  <a:pt x="4866110" y="2768287"/>
                  <a:pt x="4809219" y="2672571"/>
                  <a:pt x="4675093" y="2711083"/>
                </a:cubicBezTo>
                <a:cubicBezTo>
                  <a:pt x="4540967" y="2749595"/>
                  <a:pt x="4399173" y="2697353"/>
                  <a:pt x="4229846" y="2711083"/>
                </a:cubicBezTo>
                <a:cubicBezTo>
                  <a:pt x="4060519" y="2724813"/>
                  <a:pt x="3910407" y="2651818"/>
                  <a:pt x="3617632" y="2711083"/>
                </a:cubicBezTo>
                <a:cubicBezTo>
                  <a:pt x="3324857" y="2770348"/>
                  <a:pt x="3301831" y="2662708"/>
                  <a:pt x="3005417" y="2711083"/>
                </a:cubicBezTo>
                <a:cubicBezTo>
                  <a:pt x="2709003" y="2759458"/>
                  <a:pt x="2616773" y="2705692"/>
                  <a:pt x="2393202" y="2711083"/>
                </a:cubicBezTo>
                <a:cubicBezTo>
                  <a:pt x="2169631" y="2716474"/>
                  <a:pt x="1991816" y="2639024"/>
                  <a:pt x="1725332" y="2711083"/>
                </a:cubicBezTo>
                <a:cubicBezTo>
                  <a:pt x="1458848" y="2783142"/>
                  <a:pt x="1465279" y="2665191"/>
                  <a:pt x="1280085" y="2711083"/>
                </a:cubicBezTo>
                <a:cubicBezTo>
                  <a:pt x="1094891" y="2756975"/>
                  <a:pt x="772254" y="2642004"/>
                  <a:pt x="612215" y="2711083"/>
                </a:cubicBezTo>
                <a:cubicBezTo>
                  <a:pt x="452176" y="2780162"/>
                  <a:pt x="187990" y="2707914"/>
                  <a:pt x="0" y="2711083"/>
                </a:cubicBezTo>
                <a:cubicBezTo>
                  <a:pt x="-62255" y="2472921"/>
                  <a:pt x="35639" y="2264527"/>
                  <a:pt x="0" y="2141756"/>
                </a:cubicBezTo>
                <a:cubicBezTo>
                  <a:pt x="-35639" y="2018985"/>
                  <a:pt x="14141" y="1736165"/>
                  <a:pt x="0" y="1545317"/>
                </a:cubicBezTo>
                <a:cubicBezTo>
                  <a:pt x="-14141" y="1354469"/>
                  <a:pt x="18387" y="1286979"/>
                  <a:pt x="0" y="1057322"/>
                </a:cubicBezTo>
                <a:cubicBezTo>
                  <a:pt x="-18387" y="827665"/>
                  <a:pt x="13133" y="685771"/>
                  <a:pt x="0" y="515106"/>
                </a:cubicBezTo>
                <a:cubicBezTo>
                  <a:pt x="-13133" y="344441"/>
                  <a:pt x="59340" y="255670"/>
                  <a:pt x="0" y="0"/>
                </a:cubicBezTo>
                <a:close/>
              </a:path>
            </a:pathLst>
          </a:custGeom>
          <a:ln>
            <a:solidFill>
              <a:srgbClr val="FF0000"/>
            </a:solidFill>
            <a:extLst>
              <a:ext uri="{C807C97D-BFC1-408E-A445-0C87EB9F89A2}">
                <ask:lineSketchStyleProps xmlns:ask="http://schemas.microsoft.com/office/drawing/2018/sketchyshapes" sd="956985667">
                  <a:prstGeom prst="rect">
                    <a:avLst/>
                  </a:prstGeom>
                  <ask:type>
                    <ask:lineSketchScribble/>
                  </ask:type>
                </ask:lineSketchStyleProps>
              </a:ext>
            </a:extLst>
          </a:ln>
        </p:spPr>
      </p:pic>
      <p:sp>
        <p:nvSpPr>
          <p:cNvPr id="10" name="Content Placeholder 2">
            <a:extLst>
              <a:ext uri="{FF2B5EF4-FFF2-40B4-BE49-F238E27FC236}">
                <a16:creationId xmlns:a16="http://schemas.microsoft.com/office/drawing/2014/main" id="{1A958EFC-5207-5973-B260-49E4BB2053A5}"/>
              </a:ext>
            </a:extLst>
          </p:cNvPr>
          <p:cNvSpPr txBox="1">
            <a:spLocks/>
          </p:cNvSpPr>
          <p:nvPr/>
        </p:nvSpPr>
        <p:spPr>
          <a:xfrm>
            <a:off x="6233634" y="3131999"/>
            <a:ext cx="5849984" cy="341981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l">
              <a:buFont typeface="Wingdings" panose="05000000000000000000" pitchFamily="2" charset="2"/>
              <a:buChar char="v"/>
            </a:pPr>
            <a:r>
              <a:rPr lang="en-US" sz="1800" b="0" i="0" dirty="0">
                <a:solidFill>
                  <a:schemeClr val="tx1"/>
                </a:solidFill>
                <a:effectLst/>
              </a:rPr>
              <a:t>The line chart depicts the evolution of video view counts over time.</a:t>
            </a:r>
          </a:p>
          <a:p>
            <a:pPr algn="l">
              <a:buFont typeface="Wingdings" panose="05000000000000000000" pitchFamily="2" charset="2"/>
              <a:buChar char="v"/>
            </a:pPr>
            <a:r>
              <a:rPr lang="en-US" sz="1800" b="0" i="0" dirty="0">
                <a:solidFill>
                  <a:schemeClr val="tx1"/>
                </a:solidFill>
                <a:effectLst/>
              </a:rPr>
              <a:t>In 2011, views peaked at 30 billion, but experienced a sharp drop to 7 billion the following year.</a:t>
            </a:r>
          </a:p>
          <a:p>
            <a:pPr algn="l">
              <a:buFont typeface="Wingdings" panose="05000000000000000000" pitchFamily="2" charset="2"/>
              <a:buChar char="v"/>
            </a:pPr>
            <a:r>
              <a:rPr lang="en-US" sz="1800" b="0" i="0" dirty="0">
                <a:solidFill>
                  <a:schemeClr val="tx1"/>
                </a:solidFill>
                <a:effectLst/>
              </a:rPr>
              <a:t>Subsequently, there was a continuous increase, reaching over 33 billion in 2018.</a:t>
            </a:r>
          </a:p>
          <a:p>
            <a:pPr algn="l">
              <a:buFont typeface="Wingdings" panose="05000000000000000000" pitchFamily="2" charset="2"/>
              <a:buChar char="v"/>
            </a:pPr>
            <a:r>
              <a:rPr lang="en-US" sz="1800" b="0" i="0" dirty="0">
                <a:solidFill>
                  <a:schemeClr val="tx1"/>
                </a:solidFill>
                <a:effectLst/>
              </a:rPr>
              <a:t>However, after 2018, views steadily decreased, plummeting to 4 billion by 2023.</a:t>
            </a:r>
          </a:p>
        </p:txBody>
      </p:sp>
      <p:pic>
        <p:nvPicPr>
          <p:cNvPr id="13" name="Video 12">
            <a:hlinkClick r:id="" action="ppaction://media"/>
            <a:extLst>
              <a:ext uri="{FF2B5EF4-FFF2-40B4-BE49-F238E27FC236}">
                <a16:creationId xmlns:a16="http://schemas.microsoft.com/office/drawing/2014/main" id="{06EAD616-0793-215A-5539-0A7B6160C65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353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5029">
        <p15:prstTrans prst="pageCurlDouble"/>
      </p:transition>
    </mc:Choice>
    <mc:Fallback xmlns="">
      <p:transition spd="slow" advTm="750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B83E5-8613-3C8A-FBB6-03E10163CEF9}"/>
              </a:ext>
            </a:extLst>
          </p:cNvPr>
          <p:cNvPicPr>
            <a:picLocks noChangeAspect="1"/>
          </p:cNvPicPr>
          <p:nvPr/>
        </p:nvPicPr>
        <p:blipFill>
          <a:blip r:embed="rId4"/>
          <a:stretch>
            <a:fillRect/>
          </a:stretch>
        </p:blipFill>
        <p:spPr>
          <a:xfrm>
            <a:off x="300587" y="281354"/>
            <a:ext cx="5691516" cy="3429094"/>
          </a:xfrm>
          <a:custGeom>
            <a:avLst/>
            <a:gdLst>
              <a:gd name="connsiteX0" fmla="*/ 0 w 5691516"/>
              <a:gd name="connsiteY0" fmla="*/ 0 h 3429094"/>
              <a:gd name="connsiteX1" fmla="*/ 689306 w 5691516"/>
              <a:gd name="connsiteY1" fmla="*/ 0 h 3429094"/>
              <a:gd name="connsiteX2" fmla="*/ 1378612 w 5691516"/>
              <a:gd name="connsiteY2" fmla="*/ 0 h 3429094"/>
              <a:gd name="connsiteX3" fmla="*/ 2124833 w 5691516"/>
              <a:gd name="connsiteY3" fmla="*/ 0 h 3429094"/>
              <a:gd name="connsiteX4" fmla="*/ 2643393 w 5691516"/>
              <a:gd name="connsiteY4" fmla="*/ 0 h 3429094"/>
              <a:gd name="connsiteX5" fmla="*/ 3275784 w 5691516"/>
              <a:gd name="connsiteY5" fmla="*/ 0 h 3429094"/>
              <a:gd name="connsiteX6" fmla="*/ 3908174 w 5691516"/>
              <a:gd name="connsiteY6" fmla="*/ 0 h 3429094"/>
              <a:gd name="connsiteX7" fmla="*/ 4483650 w 5691516"/>
              <a:gd name="connsiteY7" fmla="*/ 0 h 3429094"/>
              <a:gd name="connsiteX8" fmla="*/ 5116040 w 5691516"/>
              <a:gd name="connsiteY8" fmla="*/ 0 h 3429094"/>
              <a:gd name="connsiteX9" fmla="*/ 5691516 w 5691516"/>
              <a:gd name="connsiteY9" fmla="*/ 0 h 3429094"/>
              <a:gd name="connsiteX10" fmla="*/ 5691516 w 5691516"/>
              <a:gd name="connsiteY10" fmla="*/ 720110 h 3429094"/>
              <a:gd name="connsiteX11" fmla="*/ 5691516 w 5691516"/>
              <a:gd name="connsiteY11" fmla="*/ 1303056 h 3429094"/>
              <a:gd name="connsiteX12" fmla="*/ 5691516 w 5691516"/>
              <a:gd name="connsiteY12" fmla="*/ 1886002 h 3429094"/>
              <a:gd name="connsiteX13" fmla="*/ 5691516 w 5691516"/>
              <a:gd name="connsiteY13" fmla="*/ 2640402 h 3429094"/>
              <a:gd name="connsiteX14" fmla="*/ 5691516 w 5691516"/>
              <a:gd name="connsiteY14" fmla="*/ 3429094 h 3429094"/>
              <a:gd name="connsiteX15" fmla="*/ 4945295 w 5691516"/>
              <a:gd name="connsiteY15" fmla="*/ 3429094 h 3429094"/>
              <a:gd name="connsiteX16" fmla="*/ 4199074 w 5691516"/>
              <a:gd name="connsiteY16" fmla="*/ 3429094 h 3429094"/>
              <a:gd name="connsiteX17" fmla="*/ 3623599 w 5691516"/>
              <a:gd name="connsiteY17" fmla="*/ 3429094 h 3429094"/>
              <a:gd name="connsiteX18" fmla="*/ 2991208 w 5691516"/>
              <a:gd name="connsiteY18" fmla="*/ 3429094 h 3429094"/>
              <a:gd name="connsiteX19" fmla="*/ 2358817 w 5691516"/>
              <a:gd name="connsiteY19" fmla="*/ 3429094 h 3429094"/>
              <a:gd name="connsiteX20" fmla="*/ 1612596 w 5691516"/>
              <a:gd name="connsiteY20" fmla="*/ 3429094 h 3429094"/>
              <a:gd name="connsiteX21" fmla="*/ 1094036 w 5691516"/>
              <a:gd name="connsiteY21" fmla="*/ 3429094 h 3429094"/>
              <a:gd name="connsiteX22" fmla="*/ 632391 w 5691516"/>
              <a:gd name="connsiteY22" fmla="*/ 3429094 h 3429094"/>
              <a:gd name="connsiteX23" fmla="*/ 0 w 5691516"/>
              <a:gd name="connsiteY23" fmla="*/ 3429094 h 3429094"/>
              <a:gd name="connsiteX24" fmla="*/ 0 w 5691516"/>
              <a:gd name="connsiteY24" fmla="*/ 2674693 h 3429094"/>
              <a:gd name="connsiteX25" fmla="*/ 0 w 5691516"/>
              <a:gd name="connsiteY25" fmla="*/ 1920293 h 3429094"/>
              <a:gd name="connsiteX26" fmla="*/ 0 w 5691516"/>
              <a:gd name="connsiteY26" fmla="*/ 1200183 h 3429094"/>
              <a:gd name="connsiteX27" fmla="*/ 0 w 5691516"/>
              <a:gd name="connsiteY27" fmla="*/ 0 h 342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91516" h="3429094" fill="none" extrusionOk="0">
                <a:moveTo>
                  <a:pt x="0" y="0"/>
                </a:moveTo>
                <a:cubicBezTo>
                  <a:pt x="223539" y="4193"/>
                  <a:pt x="448936" y="-23617"/>
                  <a:pt x="689306" y="0"/>
                </a:cubicBezTo>
                <a:cubicBezTo>
                  <a:pt x="929676" y="23617"/>
                  <a:pt x="1240354" y="18218"/>
                  <a:pt x="1378612" y="0"/>
                </a:cubicBezTo>
                <a:cubicBezTo>
                  <a:pt x="1516870" y="-18218"/>
                  <a:pt x="1927294" y="22632"/>
                  <a:pt x="2124833" y="0"/>
                </a:cubicBezTo>
                <a:cubicBezTo>
                  <a:pt x="2322372" y="-22632"/>
                  <a:pt x="2474122" y="12387"/>
                  <a:pt x="2643393" y="0"/>
                </a:cubicBezTo>
                <a:cubicBezTo>
                  <a:pt x="2812664" y="-12387"/>
                  <a:pt x="3127105" y="29631"/>
                  <a:pt x="3275784" y="0"/>
                </a:cubicBezTo>
                <a:cubicBezTo>
                  <a:pt x="3424463" y="-29631"/>
                  <a:pt x="3781019" y="-4218"/>
                  <a:pt x="3908174" y="0"/>
                </a:cubicBezTo>
                <a:cubicBezTo>
                  <a:pt x="4035329" y="4218"/>
                  <a:pt x="4335975" y="-24394"/>
                  <a:pt x="4483650" y="0"/>
                </a:cubicBezTo>
                <a:cubicBezTo>
                  <a:pt x="4631325" y="24394"/>
                  <a:pt x="4855694" y="25625"/>
                  <a:pt x="5116040" y="0"/>
                </a:cubicBezTo>
                <a:cubicBezTo>
                  <a:pt x="5376386" y="-25625"/>
                  <a:pt x="5419337" y="-25934"/>
                  <a:pt x="5691516" y="0"/>
                </a:cubicBezTo>
                <a:cubicBezTo>
                  <a:pt x="5677974" y="319307"/>
                  <a:pt x="5697542" y="417331"/>
                  <a:pt x="5691516" y="720110"/>
                </a:cubicBezTo>
                <a:cubicBezTo>
                  <a:pt x="5685491" y="1022889"/>
                  <a:pt x="5697324" y="1018677"/>
                  <a:pt x="5691516" y="1303056"/>
                </a:cubicBezTo>
                <a:cubicBezTo>
                  <a:pt x="5685708" y="1587435"/>
                  <a:pt x="5707415" y="1734266"/>
                  <a:pt x="5691516" y="1886002"/>
                </a:cubicBezTo>
                <a:cubicBezTo>
                  <a:pt x="5675617" y="2037738"/>
                  <a:pt x="5696696" y="2436460"/>
                  <a:pt x="5691516" y="2640402"/>
                </a:cubicBezTo>
                <a:cubicBezTo>
                  <a:pt x="5686336" y="2844344"/>
                  <a:pt x="5719983" y="3187356"/>
                  <a:pt x="5691516" y="3429094"/>
                </a:cubicBezTo>
                <a:cubicBezTo>
                  <a:pt x="5455211" y="3460020"/>
                  <a:pt x="5197950" y="3410655"/>
                  <a:pt x="4945295" y="3429094"/>
                </a:cubicBezTo>
                <a:cubicBezTo>
                  <a:pt x="4692640" y="3447533"/>
                  <a:pt x="4567955" y="3404563"/>
                  <a:pt x="4199074" y="3429094"/>
                </a:cubicBezTo>
                <a:cubicBezTo>
                  <a:pt x="3830193" y="3453625"/>
                  <a:pt x="3754076" y="3418438"/>
                  <a:pt x="3623599" y="3429094"/>
                </a:cubicBezTo>
                <a:cubicBezTo>
                  <a:pt x="3493123" y="3439750"/>
                  <a:pt x="3251348" y="3427227"/>
                  <a:pt x="2991208" y="3429094"/>
                </a:cubicBezTo>
                <a:cubicBezTo>
                  <a:pt x="2731068" y="3430961"/>
                  <a:pt x="2578482" y="3401351"/>
                  <a:pt x="2358817" y="3429094"/>
                </a:cubicBezTo>
                <a:cubicBezTo>
                  <a:pt x="2139152" y="3456837"/>
                  <a:pt x="1956833" y="3450616"/>
                  <a:pt x="1612596" y="3429094"/>
                </a:cubicBezTo>
                <a:cubicBezTo>
                  <a:pt x="1268359" y="3407572"/>
                  <a:pt x="1287536" y="3433356"/>
                  <a:pt x="1094036" y="3429094"/>
                </a:cubicBezTo>
                <a:cubicBezTo>
                  <a:pt x="900536" y="3424832"/>
                  <a:pt x="844071" y="3448270"/>
                  <a:pt x="632391" y="3429094"/>
                </a:cubicBezTo>
                <a:cubicBezTo>
                  <a:pt x="420712" y="3409918"/>
                  <a:pt x="260105" y="3407106"/>
                  <a:pt x="0" y="3429094"/>
                </a:cubicBezTo>
                <a:cubicBezTo>
                  <a:pt x="-21884" y="3259859"/>
                  <a:pt x="-4093" y="2951814"/>
                  <a:pt x="0" y="2674693"/>
                </a:cubicBezTo>
                <a:cubicBezTo>
                  <a:pt x="4093" y="2397572"/>
                  <a:pt x="-31830" y="2131935"/>
                  <a:pt x="0" y="1920293"/>
                </a:cubicBezTo>
                <a:cubicBezTo>
                  <a:pt x="31830" y="1708651"/>
                  <a:pt x="-29528" y="1468511"/>
                  <a:pt x="0" y="1200183"/>
                </a:cubicBezTo>
                <a:cubicBezTo>
                  <a:pt x="29528" y="931855"/>
                  <a:pt x="28171" y="337421"/>
                  <a:pt x="0" y="0"/>
                </a:cubicBezTo>
                <a:close/>
              </a:path>
              <a:path w="5691516" h="3429094" stroke="0" extrusionOk="0">
                <a:moveTo>
                  <a:pt x="0" y="0"/>
                </a:moveTo>
                <a:cubicBezTo>
                  <a:pt x="216788" y="-15489"/>
                  <a:pt x="298433" y="-1772"/>
                  <a:pt x="518560" y="0"/>
                </a:cubicBezTo>
                <a:cubicBezTo>
                  <a:pt x="738687" y="1772"/>
                  <a:pt x="937554" y="715"/>
                  <a:pt x="1207866" y="0"/>
                </a:cubicBezTo>
                <a:cubicBezTo>
                  <a:pt x="1478178" y="-715"/>
                  <a:pt x="1469907" y="7121"/>
                  <a:pt x="1726427" y="0"/>
                </a:cubicBezTo>
                <a:cubicBezTo>
                  <a:pt x="1982947" y="-7121"/>
                  <a:pt x="2025078" y="25582"/>
                  <a:pt x="2301902" y="0"/>
                </a:cubicBezTo>
                <a:cubicBezTo>
                  <a:pt x="2578726" y="-25582"/>
                  <a:pt x="2703194" y="16716"/>
                  <a:pt x="2820462" y="0"/>
                </a:cubicBezTo>
                <a:cubicBezTo>
                  <a:pt x="2937730" y="-16716"/>
                  <a:pt x="3118772" y="4633"/>
                  <a:pt x="3282108" y="0"/>
                </a:cubicBezTo>
                <a:cubicBezTo>
                  <a:pt x="3445444" y="-4633"/>
                  <a:pt x="3740831" y="-26843"/>
                  <a:pt x="4028329" y="0"/>
                </a:cubicBezTo>
                <a:cubicBezTo>
                  <a:pt x="4315827" y="26843"/>
                  <a:pt x="4323059" y="24472"/>
                  <a:pt x="4546889" y="0"/>
                </a:cubicBezTo>
                <a:cubicBezTo>
                  <a:pt x="4770719" y="-24472"/>
                  <a:pt x="5383740" y="6958"/>
                  <a:pt x="5691516" y="0"/>
                </a:cubicBezTo>
                <a:cubicBezTo>
                  <a:pt x="5689641" y="196137"/>
                  <a:pt x="5718172" y="509531"/>
                  <a:pt x="5691516" y="651528"/>
                </a:cubicBezTo>
                <a:cubicBezTo>
                  <a:pt x="5664860" y="793525"/>
                  <a:pt x="5692212" y="1066737"/>
                  <a:pt x="5691516" y="1234474"/>
                </a:cubicBezTo>
                <a:cubicBezTo>
                  <a:pt x="5690820" y="1402211"/>
                  <a:pt x="5715811" y="1618742"/>
                  <a:pt x="5691516" y="1988875"/>
                </a:cubicBezTo>
                <a:cubicBezTo>
                  <a:pt x="5667221" y="2359008"/>
                  <a:pt x="5680354" y="2329137"/>
                  <a:pt x="5691516" y="2640402"/>
                </a:cubicBezTo>
                <a:cubicBezTo>
                  <a:pt x="5702678" y="2951667"/>
                  <a:pt x="5713525" y="3106779"/>
                  <a:pt x="5691516" y="3429094"/>
                </a:cubicBezTo>
                <a:cubicBezTo>
                  <a:pt x="5491269" y="3399145"/>
                  <a:pt x="5293925" y="3415950"/>
                  <a:pt x="4945295" y="3429094"/>
                </a:cubicBezTo>
                <a:cubicBezTo>
                  <a:pt x="4596665" y="3442238"/>
                  <a:pt x="4613070" y="3406872"/>
                  <a:pt x="4426735" y="3429094"/>
                </a:cubicBezTo>
                <a:cubicBezTo>
                  <a:pt x="4240400" y="3451316"/>
                  <a:pt x="4093791" y="3429837"/>
                  <a:pt x="3908174" y="3429094"/>
                </a:cubicBezTo>
                <a:cubicBezTo>
                  <a:pt x="3722557" y="3428351"/>
                  <a:pt x="3465406" y="3418289"/>
                  <a:pt x="3332699" y="3429094"/>
                </a:cubicBezTo>
                <a:cubicBezTo>
                  <a:pt x="3199993" y="3439899"/>
                  <a:pt x="2954923" y="3418020"/>
                  <a:pt x="2757223" y="3429094"/>
                </a:cubicBezTo>
                <a:cubicBezTo>
                  <a:pt x="2559523" y="3440168"/>
                  <a:pt x="2258091" y="3458610"/>
                  <a:pt x="2011002" y="3429094"/>
                </a:cubicBezTo>
                <a:cubicBezTo>
                  <a:pt x="1763913" y="3399578"/>
                  <a:pt x="1535401" y="3431864"/>
                  <a:pt x="1264781" y="3429094"/>
                </a:cubicBezTo>
                <a:cubicBezTo>
                  <a:pt x="994161" y="3426324"/>
                  <a:pt x="937280" y="3446695"/>
                  <a:pt x="746221" y="3429094"/>
                </a:cubicBezTo>
                <a:cubicBezTo>
                  <a:pt x="555162" y="3411493"/>
                  <a:pt x="173923" y="3434011"/>
                  <a:pt x="0" y="3429094"/>
                </a:cubicBezTo>
                <a:cubicBezTo>
                  <a:pt x="23066" y="3103848"/>
                  <a:pt x="-5495" y="2890903"/>
                  <a:pt x="0" y="2674693"/>
                </a:cubicBezTo>
                <a:cubicBezTo>
                  <a:pt x="5495" y="2458483"/>
                  <a:pt x="739" y="2319399"/>
                  <a:pt x="0" y="2023165"/>
                </a:cubicBezTo>
                <a:cubicBezTo>
                  <a:pt x="-739" y="1726931"/>
                  <a:pt x="14844" y="1558027"/>
                  <a:pt x="0" y="1337347"/>
                </a:cubicBezTo>
                <a:cubicBezTo>
                  <a:pt x="-14844" y="1116667"/>
                  <a:pt x="-17452" y="862267"/>
                  <a:pt x="0" y="685819"/>
                </a:cubicBezTo>
                <a:cubicBezTo>
                  <a:pt x="17452" y="509371"/>
                  <a:pt x="8669" y="171699"/>
                  <a:pt x="0" y="0"/>
                </a:cubicBezTo>
                <a:close/>
              </a:path>
            </a:pathLst>
          </a:custGeom>
          <a:ln>
            <a:solidFill>
              <a:srgbClr val="FF0000"/>
            </a:solidFill>
            <a:extLst>
              <a:ext uri="{C807C97D-BFC1-408E-A445-0C87EB9F89A2}">
                <ask:lineSketchStyleProps xmlns:ask="http://schemas.microsoft.com/office/drawing/2018/sketchyshapes" sd="3984519520">
                  <a:prstGeom prst="rect">
                    <a:avLst/>
                  </a:prstGeom>
                  <ask:type>
                    <ask:lineSketchFreehand/>
                  </ask:type>
                </ask:lineSketchStyleProps>
              </a:ext>
            </a:extLst>
          </a:ln>
        </p:spPr>
      </p:pic>
      <p:sp>
        <p:nvSpPr>
          <p:cNvPr id="5" name="Content Placeholder 2">
            <a:extLst>
              <a:ext uri="{FF2B5EF4-FFF2-40B4-BE49-F238E27FC236}">
                <a16:creationId xmlns:a16="http://schemas.microsoft.com/office/drawing/2014/main" id="{DFEEADE8-5351-2CEC-6D54-434D6D1C0B61}"/>
              </a:ext>
            </a:extLst>
          </p:cNvPr>
          <p:cNvSpPr>
            <a:spLocks noGrp="1"/>
          </p:cNvSpPr>
          <p:nvPr>
            <p:ph idx="1"/>
          </p:nvPr>
        </p:nvSpPr>
        <p:spPr>
          <a:xfrm>
            <a:off x="246015" y="3995225"/>
            <a:ext cx="6126650" cy="2626801"/>
          </a:xfrm>
        </p:spPr>
        <p:txBody>
          <a:bodyPr>
            <a:normAutofit/>
          </a:bodyPr>
          <a:lstStyle/>
          <a:p>
            <a:pPr algn="l">
              <a:buFont typeface="Wingdings" panose="05000000000000000000" pitchFamily="2" charset="2"/>
              <a:buChar char="v"/>
            </a:pPr>
            <a:r>
              <a:rPr lang="en-US" sz="1800" b="0" i="0" dirty="0">
                <a:solidFill>
                  <a:schemeClr val="tx1"/>
                </a:solidFill>
                <a:effectLst/>
              </a:rPr>
              <a:t>The bar graph reveals that Monday sees the highest number of video uploads, approximately 3.82K.</a:t>
            </a:r>
          </a:p>
          <a:p>
            <a:pPr algn="l">
              <a:buFont typeface="Wingdings" panose="05000000000000000000" pitchFamily="2" charset="2"/>
              <a:buChar char="v"/>
            </a:pPr>
            <a:r>
              <a:rPr lang="en-US" sz="1800" b="0" i="0" dirty="0">
                <a:solidFill>
                  <a:schemeClr val="tx1"/>
                </a:solidFill>
                <a:effectLst/>
              </a:rPr>
              <a:t>Tuesday and Friday follow closely as the second most popular days for video song uploads.</a:t>
            </a:r>
          </a:p>
          <a:p>
            <a:pPr algn="l">
              <a:buFont typeface="Wingdings" panose="05000000000000000000" pitchFamily="2" charset="2"/>
              <a:buChar char="v"/>
            </a:pPr>
            <a:r>
              <a:rPr lang="en-US" sz="1800" b="0" i="0" dirty="0">
                <a:solidFill>
                  <a:schemeClr val="tx1"/>
                </a:solidFill>
                <a:effectLst/>
              </a:rPr>
              <a:t>Surprisingly, Sunday shows the least activity with only around 1.35K video uploads according to the analysis.</a:t>
            </a:r>
          </a:p>
        </p:txBody>
      </p:sp>
      <p:pic>
        <p:nvPicPr>
          <p:cNvPr id="7" name="Picture 6">
            <a:extLst>
              <a:ext uri="{FF2B5EF4-FFF2-40B4-BE49-F238E27FC236}">
                <a16:creationId xmlns:a16="http://schemas.microsoft.com/office/drawing/2014/main" id="{8FC31FA5-98A7-11D8-F93F-4CE39E49769F}"/>
              </a:ext>
            </a:extLst>
          </p:cNvPr>
          <p:cNvPicPr>
            <a:picLocks noChangeAspect="1"/>
          </p:cNvPicPr>
          <p:nvPr/>
        </p:nvPicPr>
        <p:blipFill>
          <a:blip r:embed="rId5"/>
          <a:stretch>
            <a:fillRect/>
          </a:stretch>
        </p:blipFill>
        <p:spPr>
          <a:xfrm>
            <a:off x="6155655" y="281354"/>
            <a:ext cx="5908526" cy="3429094"/>
          </a:xfrm>
          <a:custGeom>
            <a:avLst/>
            <a:gdLst>
              <a:gd name="connsiteX0" fmla="*/ 0 w 5908526"/>
              <a:gd name="connsiteY0" fmla="*/ 0 h 3429094"/>
              <a:gd name="connsiteX1" fmla="*/ 472682 w 5908526"/>
              <a:gd name="connsiteY1" fmla="*/ 0 h 3429094"/>
              <a:gd name="connsiteX2" fmla="*/ 1004449 w 5908526"/>
              <a:gd name="connsiteY2" fmla="*/ 0 h 3429094"/>
              <a:gd name="connsiteX3" fmla="*/ 1418046 w 5908526"/>
              <a:gd name="connsiteY3" fmla="*/ 0 h 3429094"/>
              <a:gd name="connsiteX4" fmla="*/ 1831643 w 5908526"/>
              <a:gd name="connsiteY4" fmla="*/ 0 h 3429094"/>
              <a:gd name="connsiteX5" fmla="*/ 2481581 w 5908526"/>
              <a:gd name="connsiteY5" fmla="*/ 0 h 3429094"/>
              <a:gd name="connsiteX6" fmla="*/ 2895178 w 5908526"/>
              <a:gd name="connsiteY6" fmla="*/ 0 h 3429094"/>
              <a:gd name="connsiteX7" fmla="*/ 3367860 w 5908526"/>
              <a:gd name="connsiteY7" fmla="*/ 0 h 3429094"/>
              <a:gd name="connsiteX8" fmla="*/ 3840542 w 5908526"/>
              <a:gd name="connsiteY8" fmla="*/ 0 h 3429094"/>
              <a:gd name="connsiteX9" fmla="*/ 4254139 w 5908526"/>
              <a:gd name="connsiteY9" fmla="*/ 0 h 3429094"/>
              <a:gd name="connsiteX10" fmla="*/ 4726821 w 5908526"/>
              <a:gd name="connsiteY10" fmla="*/ 0 h 3429094"/>
              <a:gd name="connsiteX11" fmla="*/ 5317673 w 5908526"/>
              <a:gd name="connsiteY11" fmla="*/ 0 h 3429094"/>
              <a:gd name="connsiteX12" fmla="*/ 5908526 w 5908526"/>
              <a:gd name="connsiteY12" fmla="*/ 0 h 3429094"/>
              <a:gd name="connsiteX13" fmla="*/ 5908526 w 5908526"/>
              <a:gd name="connsiteY13" fmla="*/ 468643 h 3429094"/>
              <a:gd name="connsiteX14" fmla="*/ 5908526 w 5908526"/>
              <a:gd name="connsiteY14" fmla="*/ 1005868 h 3429094"/>
              <a:gd name="connsiteX15" fmla="*/ 5908526 w 5908526"/>
              <a:gd name="connsiteY15" fmla="*/ 1611674 h 3429094"/>
              <a:gd name="connsiteX16" fmla="*/ 5908526 w 5908526"/>
              <a:gd name="connsiteY16" fmla="*/ 2080317 h 3429094"/>
              <a:gd name="connsiteX17" fmla="*/ 5908526 w 5908526"/>
              <a:gd name="connsiteY17" fmla="*/ 2617542 h 3429094"/>
              <a:gd name="connsiteX18" fmla="*/ 5908526 w 5908526"/>
              <a:gd name="connsiteY18" fmla="*/ 3429094 h 3429094"/>
              <a:gd name="connsiteX19" fmla="*/ 5258588 w 5908526"/>
              <a:gd name="connsiteY19" fmla="*/ 3429094 h 3429094"/>
              <a:gd name="connsiteX20" fmla="*/ 4785906 w 5908526"/>
              <a:gd name="connsiteY20" fmla="*/ 3429094 h 3429094"/>
              <a:gd name="connsiteX21" fmla="*/ 4313224 w 5908526"/>
              <a:gd name="connsiteY21" fmla="*/ 3429094 h 3429094"/>
              <a:gd name="connsiteX22" fmla="*/ 3899627 w 5908526"/>
              <a:gd name="connsiteY22" fmla="*/ 3429094 h 3429094"/>
              <a:gd name="connsiteX23" fmla="*/ 3308775 w 5908526"/>
              <a:gd name="connsiteY23" fmla="*/ 3429094 h 3429094"/>
              <a:gd name="connsiteX24" fmla="*/ 2717922 w 5908526"/>
              <a:gd name="connsiteY24" fmla="*/ 3429094 h 3429094"/>
              <a:gd name="connsiteX25" fmla="*/ 2245240 w 5908526"/>
              <a:gd name="connsiteY25" fmla="*/ 3429094 h 3429094"/>
              <a:gd name="connsiteX26" fmla="*/ 1536217 w 5908526"/>
              <a:gd name="connsiteY26" fmla="*/ 3429094 h 3429094"/>
              <a:gd name="connsiteX27" fmla="*/ 1122620 w 5908526"/>
              <a:gd name="connsiteY27" fmla="*/ 3429094 h 3429094"/>
              <a:gd name="connsiteX28" fmla="*/ 590853 w 5908526"/>
              <a:gd name="connsiteY28" fmla="*/ 3429094 h 3429094"/>
              <a:gd name="connsiteX29" fmla="*/ 0 w 5908526"/>
              <a:gd name="connsiteY29" fmla="*/ 3429094 h 3429094"/>
              <a:gd name="connsiteX30" fmla="*/ 0 w 5908526"/>
              <a:gd name="connsiteY30" fmla="*/ 2823287 h 3429094"/>
              <a:gd name="connsiteX31" fmla="*/ 0 w 5908526"/>
              <a:gd name="connsiteY31" fmla="*/ 2217481 h 3429094"/>
              <a:gd name="connsiteX32" fmla="*/ 0 w 5908526"/>
              <a:gd name="connsiteY32" fmla="*/ 1680256 h 3429094"/>
              <a:gd name="connsiteX33" fmla="*/ 0 w 5908526"/>
              <a:gd name="connsiteY33" fmla="*/ 1108740 h 3429094"/>
              <a:gd name="connsiteX34" fmla="*/ 0 w 5908526"/>
              <a:gd name="connsiteY34" fmla="*/ 502934 h 3429094"/>
              <a:gd name="connsiteX35" fmla="*/ 0 w 5908526"/>
              <a:gd name="connsiteY35" fmla="*/ 0 h 342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908526" h="3429094" fill="none" extrusionOk="0">
                <a:moveTo>
                  <a:pt x="0" y="0"/>
                </a:moveTo>
                <a:cubicBezTo>
                  <a:pt x="175948" y="-26269"/>
                  <a:pt x="292593" y="26387"/>
                  <a:pt x="472682" y="0"/>
                </a:cubicBezTo>
                <a:cubicBezTo>
                  <a:pt x="652771" y="-26387"/>
                  <a:pt x="845142" y="42907"/>
                  <a:pt x="1004449" y="0"/>
                </a:cubicBezTo>
                <a:cubicBezTo>
                  <a:pt x="1163756" y="-42907"/>
                  <a:pt x="1286982" y="14184"/>
                  <a:pt x="1418046" y="0"/>
                </a:cubicBezTo>
                <a:cubicBezTo>
                  <a:pt x="1549110" y="-14184"/>
                  <a:pt x="1733536" y="15920"/>
                  <a:pt x="1831643" y="0"/>
                </a:cubicBezTo>
                <a:cubicBezTo>
                  <a:pt x="1929750" y="-15920"/>
                  <a:pt x="2348097" y="47484"/>
                  <a:pt x="2481581" y="0"/>
                </a:cubicBezTo>
                <a:cubicBezTo>
                  <a:pt x="2615065" y="-47484"/>
                  <a:pt x="2771684" y="12404"/>
                  <a:pt x="2895178" y="0"/>
                </a:cubicBezTo>
                <a:cubicBezTo>
                  <a:pt x="3018672" y="-12404"/>
                  <a:pt x="3263280" y="25298"/>
                  <a:pt x="3367860" y="0"/>
                </a:cubicBezTo>
                <a:cubicBezTo>
                  <a:pt x="3472440" y="-25298"/>
                  <a:pt x="3731070" y="8014"/>
                  <a:pt x="3840542" y="0"/>
                </a:cubicBezTo>
                <a:cubicBezTo>
                  <a:pt x="3950014" y="-8014"/>
                  <a:pt x="4060826" y="2589"/>
                  <a:pt x="4254139" y="0"/>
                </a:cubicBezTo>
                <a:cubicBezTo>
                  <a:pt x="4447452" y="-2589"/>
                  <a:pt x="4544723" y="36321"/>
                  <a:pt x="4726821" y="0"/>
                </a:cubicBezTo>
                <a:cubicBezTo>
                  <a:pt x="4908919" y="-36321"/>
                  <a:pt x="5184139" y="29728"/>
                  <a:pt x="5317673" y="0"/>
                </a:cubicBezTo>
                <a:cubicBezTo>
                  <a:pt x="5451207" y="-29728"/>
                  <a:pt x="5740578" y="32143"/>
                  <a:pt x="5908526" y="0"/>
                </a:cubicBezTo>
                <a:cubicBezTo>
                  <a:pt x="5960029" y="154864"/>
                  <a:pt x="5905001" y="337259"/>
                  <a:pt x="5908526" y="468643"/>
                </a:cubicBezTo>
                <a:cubicBezTo>
                  <a:pt x="5912051" y="600027"/>
                  <a:pt x="5870405" y="825117"/>
                  <a:pt x="5908526" y="1005868"/>
                </a:cubicBezTo>
                <a:cubicBezTo>
                  <a:pt x="5946647" y="1186620"/>
                  <a:pt x="5902861" y="1483763"/>
                  <a:pt x="5908526" y="1611674"/>
                </a:cubicBezTo>
                <a:cubicBezTo>
                  <a:pt x="5914191" y="1739585"/>
                  <a:pt x="5897216" y="1875505"/>
                  <a:pt x="5908526" y="2080317"/>
                </a:cubicBezTo>
                <a:cubicBezTo>
                  <a:pt x="5919836" y="2285129"/>
                  <a:pt x="5873427" y="2486136"/>
                  <a:pt x="5908526" y="2617542"/>
                </a:cubicBezTo>
                <a:cubicBezTo>
                  <a:pt x="5943625" y="2748948"/>
                  <a:pt x="5823169" y="3054447"/>
                  <a:pt x="5908526" y="3429094"/>
                </a:cubicBezTo>
                <a:cubicBezTo>
                  <a:pt x="5715177" y="3449190"/>
                  <a:pt x="5566935" y="3410886"/>
                  <a:pt x="5258588" y="3429094"/>
                </a:cubicBezTo>
                <a:cubicBezTo>
                  <a:pt x="4950241" y="3447302"/>
                  <a:pt x="4994778" y="3392115"/>
                  <a:pt x="4785906" y="3429094"/>
                </a:cubicBezTo>
                <a:cubicBezTo>
                  <a:pt x="4577034" y="3466073"/>
                  <a:pt x="4500755" y="3403105"/>
                  <a:pt x="4313224" y="3429094"/>
                </a:cubicBezTo>
                <a:cubicBezTo>
                  <a:pt x="4125693" y="3455083"/>
                  <a:pt x="4013283" y="3411473"/>
                  <a:pt x="3899627" y="3429094"/>
                </a:cubicBezTo>
                <a:cubicBezTo>
                  <a:pt x="3785971" y="3446715"/>
                  <a:pt x="3530047" y="3419869"/>
                  <a:pt x="3308775" y="3429094"/>
                </a:cubicBezTo>
                <a:cubicBezTo>
                  <a:pt x="3087503" y="3438319"/>
                  <a:pt x="2897785" y="3403708"/>
                  <a:pt x="2717922" y="3429094"/>
                </a:cubicBezTo>
                <a:cubicBezTo>
                  <a:pt x="2538059" y="3454480"/>
                  <a:pt x="2430446" y="3374438"/>
                  <a:pt x="2245240" y="3429094"/>
                </a:cubicBezTo>
                <a:cubicBezTo>
                  <a:pt x="2060034" y="3483750"/>
                  <a:pt x="1715190" y="3354715"/>
                  <a:pt x="1536217" y="3429094"/>
                </a:cubicBezTo>
                <a:cubicBezTo>
                  <a:pt x="1357244" y="3503473"/>
                  <a:pt x="1264582" y="3393842"/>
                  <a:pt x="1122620" y="3429094"/>
                </a:cubicBezTo>
                <a:cubicBezTo>
                  <a:pt x="980658" y="3464346"/>
                  <a:pt x="772155" y="3417625"/>
                  <a:pt x="590853" y="3429094"/>
                </a:cubicBezTo>
                <a:cubicBezTo>
                  <a:pt x="409551" y="3440563"/>
                  <a:pt x="201522" y="3399886"/>
                  <a:pt x="0" y="3429094"/>
                </a:cubicBezTo>
                <a:cubicBezTo>
                  <a:pt x="-42647" y="3299833"/>
                  <a:pt x="35163" y="3059061"/>
                  <a:pt x="0" y="2823287"/>
                </a:cubicBezTo>
                <a:cubicBezTo>
                  <a:pt x="-35163" y="2587513"/>
                  <a:pt x="27916" y="2448173"/>
                  <a:pt x="0" y="2217481"/>
                </a:cubicBezTo>
                <a:cubicBezTo>
                  <a:pt x="-27916" y="1986789"/>
                  <a:pt x="45685" y="1930259"/>
                  <a:pt x="0" y="1680256"/>
                </a:cubicBezTo>
                <a:cubicBezTo>
                  <a:pt x="-45685" y="1430254"/>
                  <a:pt x="37528" y="1310080"/>
                  <a:pt x="0" y="1108740"/>
                </a:cubicBezTo>
                <a:cubicBezTo>
                  <a:pt x="-37528" y="907400"/>
                  <a:pt x="18564" y="681885"/>
                  <a:pt x="0" y="502934"/>
                </a:cubicBezTo>
                <a:cubicBezTo>
                  <a:pt x="-18564" y="323983"/>
                  <a:pt x="25710" y="128439"/>
                  <a:pt x="0" y="0"/>
                </a:cubicBezTo>
                <a:close/>
              </a:path>
              <a:path w="5908526" h="3429094" stroke="0" extrusionOk="0">
                <a:moveTo>
                  <a:pt x="0" y="0"/>
                </a:moveTo>
                <a:cubicBezTo>
                  <a:pt x="153603" y="-38958"/>
                  <a:pt x="301327" y="21784"/>
                  <a:pt x="590853" y="0"/>
                </a:cubicBezTo>
                <a:cubicBezTo>
                  <a:pt x="880379" y="-21784"/>
                  <a:pt x="846216" y="13787"/>
                  <a:pt x="1004449" y="0"/>
                </a:cubicBezTo>
                <a:cubicBezTo>
                  <a:pt x="1162682" y="-13787"/>
                  <a:pt x="1419838" y="49687"/>
                  <a:pt x="1713473" y="0"/>
                </a:cubicBezTo>
                <a:cubicBezTo>
                  <a:pt x="2007108" y="-49687"/>
                  <a:pt x="2040442" y="16439"/>
                  <a:pt x="2186155" y="0"/>
                </a:cubicBezTo>
                <a:cubicBezTo>
                  <a:pt x="2331868" y="-16439"/>
                  <a:pt x="2460973" y="40598"/>
                  <a:pt x="2717922" y="0"/>
                </a:cubicBezTo>
                <a:cubicBezTo>
                  <a:pt x="2974871" y="-40598"/>
                  <a:pt x="3071330" y="56609"/>
                  <a:pt x="3249689" y="0"/>
                </a:cubicBezTo>
                <a:cubicBezTo>
                  <a:pt x="3428048" y="-56609"/>
                  <a:pt x="3522966" y="17350"/>
                  <a:pt x="3663286" y="0"/>
                </a:cubicBezTo>
                <a:cubicBezTo>
                  <a:pt x="3803606" y="-17350"/>
                  <a:pt x="3959865" y="16503"/>
                  <a:pt x="4076883" y="0"/>
                </a:cubicBezTo>
                <a:cubicBezTo>
                  <a:pt x="4193901" y="-16503"/>
                  <a:pt x="4401103" y="12280"/>
                  <a:pt x="4608650" y="0"/>
                </a:cubicBezTo>
                <a:cubicBezTo>
                  <a:pt x="4816197" y="-12280"/>
                  <a:pt x="4907653" y="11103"/>
                  <a:pt x="5140418" y="0"/>
                </a:cubicBezTo>
                <a:cubicBezTo>
                  <a:pt x="5373183" y="-11103"/>
                  <a:pt x="5581182" y="66544"/>
                  <a:pt x="5908526" y="0"/>
                </a:cubicBezTo>
                <a:cubicBezTo>
                  <a:pt x="5966309" y="182269"/>
                  <a:pt x="5873989" y="308120"/>
                  <a:pt x="5908526" y="502934"/>
                </a:cubicBezTo>
                <a:cubicBezTo>
                  <a:pt x="5943063" y="697748"/>
                  <a:pt x="5903155" y="859651"/>
                  <a:pt x="5908526" y="971577"/>
                </a:cubicBezTo>
                <a:cubicBezTo>
                  <a:pt x="5913897" y="1083503"/>
                  <a:pt x="5900172" y="1444546"/>
                  <a:pt x="5908526" y="1577383"/>
                </a:cubicBezTo>
                <a:cubicBezTo>
                  <a:pt x="5916880" y="1710220"/>
                  <a:pt x="5905251" y="1978121"/>
                  <a:pt x="5908526" y="2217481"/>
                </a:cubicBezTo>
                <a:cubicBezTo>
                  <a:pt x="5911801" y="2456841"/>
                  <a:pt x="5906474" y="2498829"/>
                  <a:pt x="5908526" y="2686124"/>
                </a:cubicBezTo>
                <a:cubicBezTo>
                  <a:pt x="5910578" y="2873419"/>
                  <a:pt x="5841507" y="3257532"/>
                  <a:pt x="5908526" y="3429094"/>
                </a:cubicBezTo>
                <a:cubicBezTo>
                  <a:pt x="5733562" y="3464394"/>
                  <a:pt x="5548773" y="3396519"/>
                  <a:pt x="5376759" y="3429094"/>
                </a:cubicBezTo>
                <a:cubicBezTo>
                  <a:pt x="5204745" y="3461669"/>
                  <a:pt x="5024056" y="3389539"/>
                  <a:pt x="4844991" y="3429094"/>
                </a:cubicBezTo>
                <a:cubicBezTo>
                  <a:pt x="4665926" y="3468649"/>
                  <a:pt x="4309100" y="3404580"/>
                  <a:pt x="4135968" y="3429094"/>
                </a:cubicBezTo>
                <a:cubicBezTo>
                  <a:pt x="3962836" y="3453608"/>
                  <a:pt x="3656781" y="3381282"/>
                  <a:pt x="3426945" y="3429094"/>
                </a:cubicBezTo>
                <a:cubicBezTo>
                  <a:pt x="3197109" y="3476906"/>
                  <a:pt x="3214399" y="3402967"/>
                  <a:pt x="3013348" y="3429094"/>
                </a:cubicBezTo>
                <a:cubicBezTo>
                  <a:pt x="2812297" y="3455221"/>
                  <a:pt x="2740244" y="3388401"/>
                  <a:pt x="2481581" y="3429094"/>
                </a:cubicBezTo>
                <a:cubicBezTo>
                  <a:pt x="2222918" y="3469787"/>
                  <a:pt x="2110119" y="3421589"/>
                  <a:pt x="1949814" y="3429094"/>
                </a:cubicBezTo>
                <a:cubicBezTo>
                  <a:pt x="1789509" y="3436599"/>
                  <a:pt x="1681880" y="3403260"/>
                  <a:pt x="1418046" y="3429094"/>
                </a:cubicBezTo>
                <a:cubicBezTo>
                  <a:pt x="1154212" y="3454928"/>
                  <a:pt x="1101475" y="3405416"/>
                  <a:pt x="1004449" y="3429094"/>
                </a:cubicBezTo>
                <a:cubicBezTo>
                  <a:pt x="907423" y="3452772"/>
                  <a:pt x="725302" y="3383321"/>
                  <a:pt x="531767" y="3429094"/>
                </a:cubicBezTo>
                <a:cubicBezTo>
                  <a:pt x="338232" y="3474867"/>
                  <a:pt x="265578" y="3380721"/>
                  <a:pt x="0" y="3429094"/>
                </a:cubicBezTo>
                <a:cubicBezTo>
                  <a:pt x="-8203" y="3290077"/>
                  <a:pt x="28462" y="3163670"/>
                  <a:pt x="0" y="2960451"/>
                </a:cubicBezTo>
                <a:cubicBezTo>
                  <a:pt x="-28462" y="2757232"/>
                  <a:pt x="8695" y="2556044"/>
                  <a:pt x="0" y="2320354"/>
                </a:cubicBezTo>
                <a:cubicBezTo>
                  <a:pt x="-8695" y="2084664"/>
                  <a:pt x="2750" y="2031113"/>
                  <a:pt x="0" y="1851711"/>
                </a:cubicBezTo>
                <a:cubicBezTo>
                  <a:pt x="-2750" y="1672309"/>
                  <a:pt x="49783" y="1501746"/>
                  <a:pt x="0" y="1383068"/>
                </a:cubicBezTo>
                <a:cubicBezTo>
                  <a:pt x="-49783" y="1264390"/>
                  <a:pt x="63827" y="1051730"/>
                  <a:pt x="0" y="845843"/>
                </a:cubicBezTo>
                <a:cubicBezTo>
                  <a:pt x="-63827" y="639957"/>
                  <a:pt x="55269" y="193372"/>
                  <a:pt x="0" y="0"/>
                </a:cubicBezTo>
                <a:close/>
              </a:path>
            </a:pathLst>
          </a:custGeom>
          <a:ln>
            <a:solidFill>
              <a:srgbClr val="FF0000"/>
            </a:solidFill>
            <a:extLst>
              <a:ext uri="{C807C97D-BFC1-408E-A445-0C87EB9F89A2}">
                <ask:lineSketchStyleProps xmlns:ask="http://schemas.microsoft.com/office/drawing/2018/sketchyshapes" sd="1990259972">
                  <a:prstGeom prst="rect">
                    <a:avLst/>
                  </a:prstGeom>
                  <ask:type>
                    <ask:lineSketchScribble/>
                  </ask:type>
                </ask:lineSketchStyleProps>
              </a:ext>
            </a:extLst>
          </a:ln>
        </p:spPr>
      </p:pic>
      <p:sp>
        <p:nvSpPr>
          <p:cNvPr id="8" name="Content Placeholder 2">
            <a:extLst>
              <a:ext uri="{FF2B5EF4-FFF2-40B4-BE49-F238E27FC236}">
                <a16:creationId xmlns:a16="http://schemas.microsoft.com/office/drawing/2014/main" id="{E839477E-EDA8-5256-C2F8-DB51423B6C73}"/>
              </a:ext>
            </a:extLst>
          </p:cNvPr>
          <p:cNvSpPr txBox="1">
            <a:spLocks/>
          </p:cNvSpPr>
          <p:nvPr/>
        </p:nvSpPr>
        <p:spPr>
          <a:xfrm>
            <a:off x="6155655" y="3995225"/>
            <a:ext cx="6126650" cy="2862775"/>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l">
              <a:buFont typeface="Wingdings" panose="05000000000000000000" pitchFamily="2" charset="2"/>
              <a:buChar char="v"/>
            </a:pPr>
            <a:r>
              <a:rPr lang="en-US" sz="1800" b="0" i="0" dirty="0">
                <a:solidFill>
                  <a:schemeClr val="tx1"/>
                </a:solidFill>
                <a:effectLst/>
              </a:rPr>
              <a:t>The graph depicts the top 5 songs with the highest views.</a:t>
            </a:r>
          </a:p>
          <a:p>
            <a:pPr algn="l">
              <a:buFont typeface="Wingdings" panose="05000000000000000000" pitchFamily="2" charset="2"/>
              <a:buChar char="v"/>
            </a:pPr>
            <a:r>
              <a:rPr lang="en-US" sz="1800" b="0" i="0" dirty="0">
                <a:solidFill>
                  <a:schemeClr val="tx1"/>
                </a:solidFill>
                <a:effectLst/>
              </a:rPr>
              <a:t>"</a:t>
            </a:r>
            <a:r>
              <a:rPr lang="en-US" sz="1800" b="0" i="0" dirty="0" err="1">
                <a:solidFill>
                  <a:schemeClr val="tx1"/>
                </a:solidFill>
                <a:effectLst/>
              </a:rPr>
              <a:t>Vaaste</a:t>
            </a:r>
            <a:r>
              <a:rPr lang="en-US" sz="1800" b="0" i="0" dirty="0">
                <a:solidFill>
                  <a:schemeClr val="tx1"/>
                </a:solidFill>
                <a:effectLst/>
              </a:rPr>
              <a:t>" by Dhvani Bhanushali and Tanishk Bagchi leads with 1.54 billion views in 2019.</a:t>
            </a:r>
          </a:p>
          <a:p>
            <a:pPr algn="l">
              <a:buFont typeface="Wingdings" panose="05000000000000000000" pitchFamily="2" charset="2"/>
              <a:buChar char="v"/>
            </a:pPr>
            <a:r>
              <a:rPr lang="en-US" sz="1800" b="0" i="0" dirty="0">
                <a:solidFill>
                  <a:schemeClr val="tx1"/>
                </a:solidFill>
                <a:effectLst/>
              </a:rPr>
              <a:t>Following are "</a:t>
            </a:r>
            <a:r>
              <a:rPr lang="en-US" sz="1800" b="0" i="0" dirty="0" err="1">
                <a:solidFill>
                  <a:schemeClr val="tx1"/>
                </a:solidFill>
                <a:effectLst/>
              </a:rPr>
              <a:t>Lut</a:t>
            </a:r>
            <a:r>
              <a:rPr lang="en-US" sz="1800" b="0" i="0" dirty="0">
                <a:solidFill>
                  <a:schemeClr val="tx1"/>
                </a:solidFill>
                <a:effectLst/>
              </a:rPr>
              <a:t> Gaye" (1.36B in 2021), "Dilbar" (1.26B in 2018), "Ankh </a:t>
            </a:r>
            <a:r>
              <a:rPr lang="en-US" sz="1800" b="0" i="0" dirty="0" err="1">
                <a:solidFill>
                  <a:schemeClr val="tx1"/>
                </a:solidFill>
                <a:effectLst/>
              </a:rPr>
              <a:t>Marey</a:t>
            </a:r>
            <a:r>
              <a:rPr lang="en-US" sz="1800" b="0" i="0" dirty="0">
                <a:solidFill>
                  <a:schemeClr val="tx1"/>
                </a:solidFill>
                <a:effectLst/>
              </a:rPr>
              <a:t>" (1.22B in 2018), and "High Rated </a:t>
            </a:r>
            <a:r>
              <a:rPr lang="en-US" sz="1800" b="0" i="0" dirty="0" err="1">
                <a:solidFill>
                  <a:schemeClr val="tx1"/>
                </a:solidFill>
                <a:effectLst/>
              </a:rPr>
              <a:t>Gabru</a:t>
            </a:r>
            <a:r>
              <a:rPr lang="en-US" sz="1800" b="0" i="0" dirty="0">
                <a:solidFill>
                  <a:schemeClr val="tx1"/>
                </a:solidFill>
                <a:effectLst/>
              </a:rPr>
              <a:t>" (1.18B in 2017).</a:t>
            </a:r>
          </a:p>
        </p:txBody>
      </p:sp>
      <p:pic>
        <p:nvPicPr>
          <p:cNvPr id="17" name="Video 16">
            <a:hlinkClick r:id="" action="ppaction://media"/>
            <a:extLst>
              <a:ext uri="{FF2B5EF4-FFF2-40B4-BE49-F238E27FC236}">
                <a16:creationId xmlns:a16="http://schemas.microsoft.com/office/drawing/2014/main" id="{28449BF7-A818-482B-6091-183E90D52C3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3938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5625">
        <p15:prstTrans prst="pageCurlDouble"/>
      </p:transition>
    </mc:Choice>
    <mc:Fallback xmlns="">
      <p:transition spd="slow" advTm="856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E79436-643B-E511-D2DC-A1029A009AED}"/>
              </a:ext>
            </a:extLst>
          </p:cNvPr>
          <p:cNvPicPr>
            <a:picLocks noChangeAspect="1"/>
          </p:cNvPicPr>
          <p:nvPr/>
        </p:nvPicPr>
        <p:blipFill>
          <a:blip r:embed="rId4"/>
          <a:stretch>
            <a:fillRect/>
          </a:stretch>
        </p:blipFill>
        <p:spPr>
          <a:xfrm>
            <a:off x="139068" y="297925"/>
            <a:ext cx="5825131" cy="2738881"/>
          </a:xfrm>
          <a:custGeom>
            <a:avLst/>
            <a:gdLst>
              <a:gd name="connsiteX0" fmla="*/ 0 w 5825131"/>
              <a:gd name="connsiteY0" fmla="*/ 0 h 2738881"/>
              <a:gd name="connsiteX1" fmla="*/ 530734 w 5825131"/>
              <a:gd name="connsiteY1" fmla="*/ 0 h 2738881"/>
              <a:gd name="connsiteX2" fmla="*/ 1119720 w 5825131"/>
              <a:gd name="connsiteY2" fmla="*/ 0 h 2738881"/>
              <a:gd name="connsiteX3" fmla="*/ 1592202 w 5825131"/>
              <a:gd name="connsiteY3" fmla="*/ 0 h 2738881"/>
              <a:gd name="connsiteX4" fmla="*/ 2239439 w 5825131"/>
              <a:gd name="connsiteY4" fmla="*/ 0 h 2738881"/>
              <a:gd name="connsiteX5" fmla="*/ 2711922 w 5825131"/>
              <a:gd name="connsiteY5" fmla="*/ 0 h 2738881"/>
              <a:gd name="connsiteX6" fmla="*/ 3417410 w 5825131"/>
              <a:gd name="connsiteY6" fmla="*/ 0 h 2738881"/>
              <a:gd name="connsiteX7" fmla="*/ 4006396 w 5825131"/>
              <a:gd name="connsiteY7" fmla="*/ 0 h 2738881"/>
              <a:gd name="connsiteX8" fmla="*/ 4595381 w 5825131"/>
              <a:gd name="connsiteY8" fmla="*/ 0 h 2738881"/>
              <a:gd name="connsiteX9" fmla="*/ 5067864 w 5825131"/>
              <a:gd name="connsiteY9" fmla="*/ 0 h 2738881"/>
              <a:gd name="connsiteX10" fmla="*/ 5825131 w 5825131"/>
              <a:gd name="connsiteY10" fmla="*/ 0 h 2738881"/>
              <a:gd name="connsiteX11" fmla="*/ 5825131 w 5825131"/>
              <a:gd name="connsiteY11" fmla="*/ 657331 h 2738881"/>
              <a:gd name="connsiteX12" fmla="*/ 5825131 w 5825131"/>
              <a:gd name="connsiteY12" fmla="*/ 1342052 h 2738881"/>
              <a:gd name="connsiteX13" fmla="*/ 5825131 w 5825131"/>
              <a:gd name="connsiteY13" fmla="*/ 1944606 h 2738881"/>
              <a:gd name="connsiteX14" fmla="*/ 5825131 w 5825131"/>
              <a:gd name="connsiteY14" fmla="*/ 2738881 h 2738881"/>
              <a:gd name="connsiteX15" fmla="*/ 5119643 w 5825131"/>
              <a:gd name="connsiteY15" fmla="*/ 2738881 h 2738881"/>
              <a:gd name="connsiteX16" fmla="*/ 4530657 w 5825131"/>
              <a:gd name="connsiteY16" fmla="*/ 2738881 h 2738881"/>
              <a:gd name="connsiteX17" fmla="*/ 3941672 w 5825131"/>
              <a:gd name="connsiteY17" fmla="*/ 2738881 h 2738881"/>
              <a:gd name="connsiteX18" fmla="*/ 3236184 w 5825131"/>
              <a:gd name="connsiteY18" fmla="*/ 2738881 h 2738881"/>
              <a:gd name="connsiteX19" fmla="*/ 2588947 w 5825131"/>
              <a:gd name="connsiteY19" fmla="*/ 2738881 h 2738881"/>
              <a:gd name="connsiteX20" fmla="*/ 2116464 w 5825131"/>
              <a:gd name="connsiteY20" fmla="*/ 2738881 h 2738881"/>
              <a:gd name="connsiteX21" fmla="*/ 1643981 w 5825131"/>
              <a:gd name="connsiteY21" fmla="*/ 2738881 h 2738881"/>
              <a:gd name="connsiteX22" fmla="*/ 1171499 w 5825131"/>
              <a:gd name="connsiteY22" fmla="*/ 2738881 h 2738881"/>
              <a:gd name="connsiteX23" fmla="*/ 640764 w 5825131"/>
              <a:gd name="connsiteY23" fmla="*/ 2738881 h 2738881"/>
              <a:gd name="connsiteX24" fmla="*/ 0 w 5825131"/>
              <a:gd name="connsiteY24" fmla="*/ 2738881 h 2738881"/>
              <a:gd name="connsiteX25" fmla="*/ 0 w 5825131"/>
              <a:gd name="connsiteY25" fmla="*/ 2081550 h 2738881"/>
              <a:gd name="connsiteX26" fmla="*/ 0 w 5825131"/>
              <a:gd name="connsiteY26" fmla="*/ 1451607 h 2738881"/>
              <a:gd name="connsiteX27" fmla="*/ 0 w 5825131"/>
              <a:gd name="connsiteY27" fmla="*/ 739498 h 2738881"/>
              <a:gd name="connsiteX28" fmla="*/ 0 w 5825131"/>
              <a:gd name="connsiteY28" fmla="*/ 0 h 273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25131" h="2738881" fill="none" extrusionOk="0">
                <a:moveTo>
                  <a:pt x="0" y="0"/>
                </a:moveTo>
                <a:cubicBezTo>
                  <a:pt x="146285" y="12031"/>
                  <a:pt x="285180" y="-21445"/>
                  <a:pt x="530734" y="0"/>
                </a:cubicBezTo>
                <a:cubicBezTo>
                  <a:pt x="776288" y="21445"/>
                  <a:pt x="900152" y="1599"/>
                  <a:pt x="1119720" y="0"/>
                </a:cubicBezTo>
                <a:cubicBezTo>
                  <a:pt x="1339288" y="-1599"/>
                  <a:pt x="1446467" y="9273"/>
                  <a:pt x="1592202" y="0"/>
                </a:cubicBezTo>
                <a:cubicBezTo>
                  <a:pt x="1737937" y="-9273"/>
                  <a:pt x="2031362" y="11075"/>
                  <a:pt x="2239439" y="0"/>
                </a:cubicBezTo>
                <a:cubicBezTo>
                  <a:pt x="2447516" y="-11075"/>
                  <a:pt x="2488754" y="-5306"/>
                  <a:pt x="2711922" y="0"/>
                </a:cubicBezTo>
                <a:cubicBezTo>
                  <a:pt x="2935090" y="5306"/>
                  <a:pt x="3100714" y="-23738"/>
                  <a:pt x="3417410" y="0"/>
                </a:cubicBezTo>
                <a:cubicBezTo>
                  <a:pt x="3734106" y="23738"/>
                  <a:pt x="3753222" y="-15609"/>
                  <a:pt x="4006396" y="0"/>
                </a:cubicBezTo>
                <a:cubicBezTo>
                  <a:pt x="4259570" y="15609"/>
                  <a:pt x="4436735" y="4486"/>
                  <a:pt x="4595381" y="0"/>
                </a:cubicBezTo>
                <a:cubicBezTo>
                  <a:pt x="4754028" y="-4486"/>
                  <a:pt x="4953879" y="-12958"/>
                  <a:pt x="5067864" y="0"/>
                </a:cubicBezTo>
                <a:cubicBezTo>
                  <a:pt x="5181849" y="12958"/>
                  <a:pt x="5523053" y="-28260"/>
                  <a:pt x="5825131" y="0"/>
                </a:cubicBezTo>
                <a:cubicBezTo>
                  <a:pt x="5822825" y="254588"/>
                  <a:pt x="5854771" y="457484"/>
                  <a:pt x="5825131" y="657331"/>
                </a:cubicBezTo>
                <a:cubicBezTo>
                  <a:pt x="5795491" y="857178"/>
                  <a:pt x="5828219" y="1102016"/>
                  <a:pt x="5825131" y="1342052"/>
                </a:cubicBezTo>
                <a:cubicBezTo>
                  <a:pt x="5822043" y="1582088"/>
                  <a:pt x="5851165" y="1749468"/>
                  <a:pt x="5825131" y="1944606"/>
                </a:cubicBezTo>
                <a:cubicBezTo>
                  <a:pt x="5799097" y="2139744"/>
                  <a:pt x="5819933" y="2345153"/>
                  <a:pt x="5825131" y="2738881"/>
                </a:cubicBezTo>
                <a:cubicBezTo>
                  <a:pt x="5647866" y="2720109"/>
                  <a:pt x="5295908" y="2766234"/>
                  <a:pt x="5119643" y="2738881"/>
                </a:cubicBezTo>
                <a:cubicBezTo>
                  <a:pt x="4943378" y="2711528"/>
                  <a:pt x="4746279" y="2731174"/>
                  <a:pt x="4530657" y="2738881"/>
                </a:cubicBezTo>
                <a:cubicBezTo>
                  <a:pt x="4315035" y="2746588"/>
                  <a:pt x="4160896" y="2719693"/>
                  <a:pt x="3941672" y="2738881"/>
                </a:cubicBezTo>
                <a:cubicBezTo>
                  <a:pt x="3722448" y="2758069"/>
                  <a:pt x="3527096" y="2771516"/>
                  <a:pt x="3236184" y="2738881"/>
                </a:cubicBezTo>
                <a:cubicBezTo>
                  <a:pt x="2945272" y="2706246"/>
                  <a:pt x="2814664" y="2722644"/>
                  <a:pt x="2588947" y="2738881"/>
                </a:cubicBezTo>
                <a:cubicBezTo>
                  <a:pt x="2363230" y="2755118"/>
                  <a:pt x="2309641" y="2741859"/>
                  <a:pt x="2116464" y="2738881"/>
                </a:cubicBezTo>
                <a:cubicBezTo>
                  <a:pt x="1923287" y="2735903"/>
                  <a:pt x="1862965" y="2726570"/>
                  <a:pt x="1643981" y="2738881"/>
                </a:cubicBezTo>
                <a:cubicBezTo>
                  <a:pt x="1424997" y="2751192"/>
                  <a:pt x="1363333" y="2759798"/>
                  <a:pt x="1171499" y="2738881"/>
                </a:cubicBezTo>
                <a:cubicBezTo>
                  <a:pt x="979665" y="2717964"/>
                  <a:pt x="781270" y="2759651"/>
                  <a:pt x="640764" y="2738881"/>
                </a:cubicBezTo>
                <a:cubicBezTo>
                  <a:pt x="500258" y="2718111"/>
                  <a:pt x="223527" y="2742132"/>
                  <a:pt x="0" y="2738881"/>
                </a:cubicBezTo>
                <a:cubicBezTo>
                  <a:pt x="-4540" y="2568885"/>
                  <a:pt x="15162" y="2251446"/>
                  <a:pt x="0" y="2081550"/>
                </a:cubicBezTo>
                <a:cubicBezTo>
                  <a:pt x="-15162" y="1911654"/>
                  <a:pt x="-6255" y="1706113"/>
                  <a:pt x="0" y="1451607"/>
                </a:cubicBezTo>
                <a:cubicBezTo>
                  <a:pt x="6255" y="1197101"/>
                  <a:pt x="-28776" y="1061415"/>
                  <a:pt x="0" y="739498"/>
                </a:cubicBezTo>
                <a:cubicBezTo>
                  <a:pt x="28776" y="417581"/>
                  <a:pt x="-28637" y="169366"/>
                  <a:pt x="0" y="0"/>
                </a:cubicBezTo>
                <a:close/>
              </a:path>
              <a:path w="5825131" h="2738881" stroke="0" extrusionOk="0">
                <a:moveTo>
                  <a:pt x="0" y="0"/>
                </a:moveTo>
                <a:cubicBezTo>
                  <a:pt x="140403" y="-10179"/>
                  <a:pt x="297156" y="525"/>
                  <a:pt x="530734" y="0"/>
                </a:cubicBezTo>
                <a:cubicBezTo>
                  <a:pt x="764312" y="-525"/>
                  <a:pt x="986366" y="-21236"/>
                  <a:pt x="1119720" y="0"/>
                </a:cubicBezTo>
                <a:cubicBezTo>
                  <a:pt x="1253074" y="21236"/>
                  <a:pt x="1395930" y="3626"/>
                  <a:pt x="1650454" y="0"/>
                </a:cubicBezTo>
                <a:cubicBezTo>
                  <a:pt x="1904978" y="-3626"/>
                  <a:pt x="1960801" y="-10257"/>
                  <a:pt x="2239439" y="0"/>
                </a:cubicBezTo>
                <a:cubicBezTo>
                  <a:pt x="2518078" y="10257"/>
                  <a:pt x="2527249" y="-21969"/>
                  <a:pt x="2770173" y="0"/>
                </a:cubicBezTo>
                <a:cubicBezTo>
                  <a:pt x="3013097" y="21969"/>
                  <a:pt x="3124292" y="11439"/>
                  <a:pt x="3300908" y="0"/>
                </a:cubicBezTo>
                <a:cubicBezTo>
                  <a:pt x="3477524" y="-11439"/>
                  <a:pt x="3767410" y="-4199"/>
                  <a:pt x="4006396" y="0"/>
                </a:cubicBezTo>
                <a:cubicBezTo>
                  <a:pt x="4245382" y="4199"/>
                  <a:pt x="4512390" y="-21775"/>
                  <a:pt x="4711884" y="0"/>
                </a:cubicBezTo>
                <a:cubicBezTo>
                  <a:pt x="4911378" y="21775"/>
                  <a:pt x="4985570" y="-20903"/>
                  <a:pt x="5184367" y="0"/>
                </a:cubicBezTo>
                <a:cubicBezTo>
                  <a:pt x="5383164" y="20903"/>
                  <a:pt x="5620845" y="-3996"/>
                  <a:pt x="5825131" y="0"/>
                </a:cubicBezTo>
                <a:cubicBezTo>
                  <a:pt x="5843259" y="295146"/>
                  <a:pt x="5796149" y="392880"/>
                  <a:pt x="5825131" y="629943"/>
                </a:cubicBezTo>
                <a:cubicBezTo>
                  <a:pt x="5854113" y="867006"/>
                  <a:pt x="5840255" y="1034732"/>
                  <a:pt x="5825131" y="1232496"/>
                </a:cubicBezTo>
                <a:cubicBezTo>
                  <a:pt x="5810007" y="1430260"/>
                  <a:pt x="5839402" y="1716008"/>
                  <a:pt x="5825131" y="1862439"/>
                </a:cubicBezTo>
                <a:cubicBezTo>
                  <a:pt x="5810860" y="2008870"/>
                  <a:pt x="5808526" y="2406252"/>
                  <a:pt x="5825131" y="2738881"/>
                </a:cubicBezTo>
                <a:cubicBezTo>
                  <a:pt x="5655899" y="2735859"/>
                  <a:pt x="5551474" y="2758784"/>
                  <a:pt x="5352648" y="2738881"/>
                </a:cubicBezTo>
                <a:cubicBezTo>
                  <a:pt x="5153822" y="2718978"/>
                  <a:pt x="4937609" y="2727572"/>
                  <a:pt x="4705411" y="2738881"/>
                </a:cubicBezTo>
                <a:cubicBezTo>
                  <a:pt x="4473213" y="2750190"/>
                  <a:pt x="4423866" y="2729713"/>
                  <a:pt x="4174677" y="2738881"/>
                </a:cubicBezTo>
                <a:cubicBezTo>
                  <a:pt x="3925488" y="2748049"/>
                  <a:pt x="3692751" y="2703852"/>
                  <a:pt x="3410938" y="2738881"/>
                </a:cubicBezTo>
                <a:cubicBezTo>
                  <a:pt x="3129125" y="2773910"/>
                  <a:pt x="3046642" y="2724741"/>
                  <a:pt x="2763701" y="2738881"/>
                </a:cubicBezTo>
                <a:cubicBezTo>
                  <a:pt x="2480760" y="2753021"/>
                  <a:pt x="2395505" y="2751817"/>
                  <a:pt x="2116464" y="2738881"/>
                </a:cubicBezTo>
                <a:cubicBezTo>
                  <a:pt x="1837423" y="2725945"/>
                  <a:pt x="1593361" y="2701102"/>
                  <a:pt x="1352725" y="2738881"/>
                </a:cubicBezTo>
                <a:cubicBezTo>
                  <a:pt x="1112089" y="2776660"/>
                  <a:pt x="1087234" y="2752113"/>
                  <a:pt x="880242" y="2738881"/>
                </a:cubicBezTo>
                <a:cubicBezTo>
                  <a:pt x="673250" y="2725649"/>
                  <a:pt x="318963" y="2695074"/>
                  <a:pt x="0" y="2738881"/>
                </a:cubicBezTo>
                <a:cubicBezTo>
                  <a:pt x="-34411" y="2507345"/>
                  <a:pt x="-27480" y="2372820"/>
                  <a:pt x="0" y="2026772"/>
                </a:cubicBezTo>
                <a:cubicBezTo>
                  <a:pt x="27480" y="1680724"/>
                  <a:pt x="392" y="1518943"/>
                  <a:pt x="0" y="1314663"/>
                </a:cubicBezTo>
                <a:cubicBezTo>
                  <a:pt x="-392" y="1110383"/>
                  <a:pt x="25623" y="983604"/>
                  <a:pt x="0" y="684720"/>
                </a:cubicBezTo>
                <a:cubicBezTo>
                  <a:pt x="-25623" y="385836"/>
                  <a:pt x="-21774" y="149364"/>
                  <a:pt x="0" y="0"/>
                </a:cubicBezTo>
                <a:close/>
              </a:path>
            </a:pathLst>
          </a:custGeom>
          <a:ln>
            <a:solidFill>
              <a:srgbClr val="FF0000"/>
            </a:solidFill>
            <a:extLst>
              <a:ext uri="{C807C97D-BFC1-408E-A445-0C87EB9F89A2}">
                <ask:lineSketchStyleProps xmlns:ask="http://schemas.microsoft.com/office/drawing/2018/sketchyshapes" sd="1386085311">
                  <a:prstGeom prst="rect">
                    <a:avLst/>
                  </a:prstGeom>
                  <ask:type>
                    <ask:lineSketchFreehand/>
                  </ask:type>
                </ask:lineSketchStyleProps>
              </a:ext>
            </a:extLst>
          </a:ln>
        </p:spPr>
      </p:pic>
      <p:pic>
        <p:nvPicPr>
          <p:cNvPr id="7" name="Picture 6">
            <a:extLst>
              <a:ext uri="{FF2B5EF4-FFF2-40B4-BE49-F238E27FC236}">
                <a16:creationId xmlns:a16="http://schemas.microsoft.com/office/drawing/2014/main" id="{87876CAD-BA5B-9126-F9C4-D98BB2363295}"/>
              </a:ext>
            </a:extLst>
          </p:cNvPr>
          <p:cNvPicPr>
            <a:picLocks noChangeAspect="1"/>
          </p:cNvPicPr>
          <p:nvPr/>
        </p:nvPicPr>
        <p:blipFill>
          <a:blip r:embed="rId5"/>
          <a:stretch>
            <a:fillRect/>
          </a:stretch>
        </p:blipFill>
        <p:spPr>
          <a:xfrm>
            <a:off x="6259360" y="297245"/>
            <a:ext cx="5794365" cy="2753629"/>
          </a:xfrm>
          <a:custGeom>
            <a:avLst/>
            <a:gdLst>
              <a:gd name="connsiteX0" fmla="*/ 0 w 5794365"/>
              <a:gd name="connsiteY0" fmla="*/ 0 h 2753629"/>
              <a:gd name="connsiteX1" fmla="*/ 759706 w 5794365"/>
              <a:gd name="connsiteY1" fmla="*/ 0 h 2753629"/>
              <a:gd name="connsiteX2" fmla="*/ 1229693 w 5794365"/>
              <a:gd name="connsiteY2" fmla="*/ 0 h 2753629"/>
              <a:gd name="connsiteX3" fmla="*/ 1815568 w 5794365"/>
              <a:gd name="connsiteY3" fmla="*/ 0 h 2753629"/>
              <a:gd name="connsiteX4" fmla="*/ 2459386 w 5794365"/>
              <a:gd name="connsiteY4" fmla="*/ 0 h 2753629"/>
              <a:gd name="connsiteX5" fmla="*/ 2929373 w 5794365"/>
              <a:gd name="connsiteY5" fmla="*/ 0 h 2753629"/>
              <a:gd name="connsiteX6" fmla="*/ 3573192 w 5794365"/>
              <a:gd name="connsiteY6" fmla="*/ 0 h 2753629"/>
              <a:gd name="connsiteX7" fmla="*/ 4274954 w 5794365"/>
              <a:gd name="connsiteY7" fmla="*/ 0 h 2753629"/>
              <a:gd name="connsiteX8" fmla="*/ 4744941 w 5794365"/>
              <a:gd name="connsiteY8" fmla="*/ 0 h 2753629"/>
              <a:gd name="connsiteX9" fmla="*/ 5794365 w 5794365"/>
              <a:gd name="connsiteY9" fmla="*/ 0 h 2753629"/>
              <a:gd name="connsiteX10" fmla="*/ 5794365 w 5794365"/>
              <a:gd name="connsiteY10" fmla="*/ 660871 h 2753629"/>
              <a:gd name="connsiteX11" fmla="*/ 5794365 w 5794365"/>
              <a:gd name="connsiteY11" fmla="*/ 1266669 h 2753629"/>
              <a:gd name="connsiteX12" fmla="*/ 5794365 w 5794365"/>
              <a:gd name="connsiteY12" fmla="*/ 1982613 h 2753629"/>
              <a:gd name="connsiteX13" fmla="*/ 5794365 w 5794365"/>
              <a:gd name="connsiteY13" fmla="*/ 2753629 h 2753629"/>
              <a:gd name="connsiteX14" fmla="*/ 5092603 w 5794365"/>
              <a:gd name="connsiteY14" fmla="*/ 2753629 h 2753629"/>
              <a:gd name="connsiteX15" fmla="*/ 4564672 w 5794365"/>
              <a:gd name="connsiteY15" fmla="*/ 2753629 h 2753629"/>
              <a:gd name="connsiteX16" fmla="*/ 3978797 w 5794365"/>
              <a:gd name="connsiteY16" fmla="*/ 2753629 h 2753629"/>
              <a:gd name="connsiteX17" fmla="*/ 3334979 w 5794365"/>
              <a:gd name="connsiteY17" fmla="*/ 2753629 h 2753629"/>
              <a:gd name="connsiteX18" fmla="*/ 2749104 w 5794365"/>
              <a:gd name="connsiteY18" fmla="*/ 2753629 h 2753629"/>
              <a:gd name="connsiteX19" fmla="*/ 2163230 w 5794365"/>
              <a:gd name="connsiteY19" fmla="*/ 2753629 h 2753629"/>
              <a:gd name="connsiteX20" fmla="*/ 1693242 w 5794365"/>
              <a:gd name="connsiteY20" fmla="*/ 2753629 h 2753629"/>
              <a:gd name="connsiteX21" fmla="*/ 1165311 w 5794365"/>
              <a:gd name="connsiteY21" fmla="*/ 2753629 h 2753629"/>
              <a:gd name="connsiteX22" fmla="*/ 637380 w 5794365"/>
              <a:gd name="connsiteY22" fmla="*/ 2753629 h 2753629"/>
              <a:gd name="connsiteX23" fmla="*/ 0 w 5794365"/>
              <a:gd name="connsiteY23" fmla="*/ 2753629 h 2753629"/>
              <a:gd name="connsiteX24" fmla="*/ 0 w 5794365"/>
              <a:gd name="connsiteY24" fmla="*/ 2037685 h 2753629"/>
              <a:gd name="connsiteX25" fmla="*/ 0 w 5794365"/>
              <a:gd name="connsiteY25" fmla="*/ 1404351 h 2753629"/>
              <a:gd name="connsiteX26" fmla="*/ 0 w 5794365"/>
              <a:gd name="connsiteY26" fmla="*/ 660871 h 2753629"/>
              <a:gd name="connsiteX27" fmla="*/ 0 w 5794365"/>
              <a:gd name="connsiteY27" fmla="*/ 0 h 27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4365" h="2753629" fill="none" extrusionOk="0">
                <a:moveTo>
                  <a:pt x="0" y="0"/>
                </a:moveTo>
                <a:cubicBezTo>
                  <a:pt x="346925" y="-10312"/>
                  <a:pt x="479403" y="-29819"/>
                  <a:pt x="759706" y="0"/>
                </a:cubicBezTo>
                <a:cubicBezTo>
                  <a:pt x="1040009" y="29819"/>
                  <a:pt x="1132636" y="-21949"/>
                  <a:pt x="1229693" y="0"/>
                </a:cubicBezTo>
                <a:cubicBezTo>
                  <a:pt x="1326750" y="21949"/>
                  <a:pt x="1600162" y="-4056"/>
                  <a:pt x="1815568" y="0"/>
                </a:cubicBezTo>
                <a:cubicBezTo>
                  <a:pt x="2030975" y="4056"/>
                  <a:pt x="2227155" y="-24407"/>
                  <a:pt x="2459386" y="0"/>
                </a:cubicBezTo>
                <a:cubicBezTo>
                  <a:pt x="2691617" y="24407"/>
                  <a:pt x="2830025" y="4477"/>
                  <a:pt x="2929373" y="0"/>
                </a:cubicBezTo>
                <a:cubicBezTo>
                  <a:pt x="3028721" y="-4477"/>
                  <a:pt x="3370270" y="8157"/>
                  <a:pt x="3573192" y="0"/>
                </a:cubicBezTo>
                <a:cubicBezTo>
                  <a:pt x="3776114" y="-8157"/>
                  <a:pt x="4014789" y="-31444"/>
                  <a:pt x="4274954" y="0"/>
                </a:cubicBezTo>
                <a:cubicBezTo>
                  <a:pt x="4535119" y="31444"/>
                  <a:pt x="4540850" y="23322"/>
                  <a:pt x="4744941" y="0"/>
                </a:cubicBezTo>
                <a:cubicBezTo>
                  <a:pt x="4949032" y="-23322"/>
                  <a:pt x="5464265" y="-1365"/>
                  <a:pt x="5794365" y="0"/>
                </a:cubicBezTo>
                <a:cubicBezTo>
                  <a:pt x="5820830" y="135538"/>
                  <a:pt x="5807794" y="388803"/>
                  <a:pt x="5794365" y="660871"/>
                </a:cubicBezTo>
                <a:cubicBezTo>
                  <a:pt x="5780936" y="932939"/>
                  <a:pt x="5805689" y="1070652"/>
                  <a:pt x="5794365" y="1266669"/>
                </a:cubicBezTo>
                <a:cubicBezTo>
                  <a:pt x="5783041" y="1462686"/>
                  <a:pt x="5781258" y="1794268"/>
                  <a:pt x="5794365" y="1982613"/>
                </a:cubicBezTo>
                <a:cubicBezTo>
                  <a:pt x="5807472" y="2170958"/>
                  <a:pt x="5805353" y="2548735"/>
                  <a:pt x="5794365" y="2753629"/>
                </a:cubicBezTo>
                <a:cubicBezTo>
                  <a:pt x="5530328" y="2758525"/>
                  <a:pt x="5414264" y="2744025"/>
                  <a:pt x="5092603" y="2753629"/>
                </a:cubicBezTo>
                <a:cubicBezTo>
                  <a:pt x="4770942" y="2763233"/>
                  <a:pt x="4726224" y="2728732"/>
                  <a:pt x="4564672" y="2753629"/>
                </a:cubicBezTo>
                <a:cubicBezTo>
                  <a:pt x="4403120" y="2778526"/>
                  <a:pt x="4261066" y="2735188"/>
                  <a:pt x="3978797" y="2753629"/>
                </a:cubicBezTo>
                <a:cubicBezTo>
                  <a:pt x="3696528" y="2772070"/>
                  <a:pt x="3581130" y="2740701"/>
                  <a:pt x="3334979" y="2753629"/>
                </a:cubicBezTo>
                <a:cubicBezTo>
                  <a:pt x="3088828" y="2766557"/>
                  <a:pt x="2981994" y="2747339"/>
                  <a:pt x="2749104" y="2753629"/>
                </a:cubicBezTo>
                <a:cubicBezTo>
                  <a:pt x="2516214" y="2759919"/>
                  <a:pt x="2380713" y="2776495"/>
                  <a:pt x="2163230" y="2753629"/>
                </a:cubicBezTo>
                <a:cubicBezTo>
                  <a:pt x="1945747" y="2730763"/>
                  <a:pt x="1849259" y="2776971"/>
                  <a:pt x="1693242" y="2753629"/>
                </a:cubicBezTo>
                <a:cubicBezTo>
                  <a:pt x="1537225" y="2730287"/>
                  <a:pt x="1402350" y="2742801"/>
                  <a:pt x="1165311" y="2753629"/>
                </a:cubicBezTo>
                <a:cubicBezTo>
                  <a:pt x="928272" y="2764457"/>
                  <a:pt x="837535" y="2770699"/>
                  <a:pt x="637380" y="2753629"/>
                </a:cubicBezTo>
                <a:cubicBezTo>
                  <a:pt x="437225" y="2736559"/>
                  <a:pt x="304044" y="2773182"/>
                  <a:pt x="0" y="2753629"/>
                </a:cubicBezTo>
                <a:cubicBezTo>
                  <a:pt x="31843" y="2448429"/>
                  <a:pt x="-32416" y="2333144"/>
                  <a:pt x="0" y="2037685"/>
                </a:cubicBezTo>
                <a:cubicBezTo>
                  <a:pt x="32416" y="1742226"/>
                  <a:pt x="-29963" y="1659124"/>
                  <a:pt x="0" y="1404351"/>
                </a:cubicBezTo>
                <a:cubicBezTo>
                  <a:pt x="29963" y="1149578"/>
                  <a:pt x="-18464" y="992349"/>
                  <a:pt x="0" y="660871"/>
                </a:cubicBezTo>
                <a:cubicBezTo>
                  <a:pt x="18464" y="329393"/>
                  <a:pt x="13175" y="177969"/>
                  <a:pt x="0" y="0"/>
                </a:cubicBezTo>
                <a:close/>
              </a:path>
              <a:path w="5794365" h="2753629" stroke="0" extrusionOk="0">
                <a:moveTo>
                  <a:pt x="0" y="0"/>
                </a:moveTo>
                <a:cubicBezTo>
                  <a:pt x="181393" y="-9741"/>
                  <a:pt x="308213" y="-14294"/>
                  <a:pt x="469987" y="0"/>
                </a:cubicBezTo>
                <a:cubicBezTo>
                  <a:pt x="631761" y="14294"/>
                  <a:pt x="844356" y="-17870"/>
                  <a:pt x="1055862" y="0"/>
                </a:cubicBezTo>
                <a:cubicBezTo>
                  <a:pt x="1267369" y="17870"/>
                  <a:pt x="1432237" y="7787"/>
                  <a:pt x="1699680" y="0"/>
                </a:cubicBezTo>
                <a:cubicBezTo>
                  <a:pt x="1967123" y="-7787"/>
                  <a:pt x="2135662" y="10946"/>
                  <a:pt x="2459386" y="0"/>
                </a:cubicBezTo>
                <a:cubicBezTo>
                  <a:pt x="2783110" y="-10946"/>
                  <a:pt x="2802417" y="-20192"/>
                  <a:pt x="2987317" y="0"/>
                </a:cubicBezTo>
                <a:cubicBezTo>
                  <a:pt x="3172217" y="20192"/>
                  <a:pt x="3302757" y="13331"/>
                  <a:pt x="3457304" y="0"/>
                </a:cubicBezTo>
                <a:cubicBezTo>
                  <a:pt x="3611851" y="-13331"/>
                  <a:pt x="3870440" y="-10922"/>
                  <a:pt x="4159066" y="0"/>
                </a:cubicBezTo>
                <a:cubicBezTo>
                  <a:pt x="4447692" y="10922"/>
                  <a:pt x="4644065" y="19245"/>
                  <a:pt x="4802885" y="0"/>
                </a:cubicBezTo>
                <a:cubicBezTo>
                  <a:pt x="4961705" y="-19245"/>
                  <a:pt x="5373737" y="-9812"/>
                  <a:pt x="5794365" y="0"/>
                </a:cubicBezTo>
                <a:cubicBezTo>
                  <a:pt x="5798794" y="303714"/>
                  <a:pt x="5808994" y="395518"/>
                  <a:pt x="5794365" y="743480"/>
                </a:cubicBezTo>
                <a:cubicBezTo>
                  <a:pt x="5779736" y="1091442"/>
                  <a:pt x="5793942" y="1221294"/>
                  <a:pt x="5794365" y="1376815"/>
                </a:cubicBezTo>
                <a:cubicBezTo>
                  <a:pt x="5794788" y="1532337"/>
                  <a:pt x="5782779" y="1816144"/>
                  <a:pt x="5794365" y="1982613"/>
                </a:cubicBezTo>
                <a:cubicBezTo>
                  <a:pt x="5805951" y="2149082"/>
                  <a:pt x="5832593" y="2442505"/>
                  <a:pt x="5794365" y="2753629"/>
                </a:cubicBezTo>
                <a:cubicBezTo>
                  <a:pt x="5575916" y="2770243"/>
                  <a:pt x="5286712" y="2722468"/>
                  <a:pt x="5092603" y="2753629"/>
                </a:cubicBezTo>
                <a:cubicBezTo>
                  <a:pt x="4898494" y="2784790"/>
                  <a:pt x="4646385" y="2764287"/>
                  <a:pt x="4448785" y="2753629"/>
                </a:cubicBezTo>
                <a:cubicBezTo>
                  <a:pt x="4251185" y="2742971"/>
                  <a:pt x="4150302" y="2742901"/>
                  <a:pt x="3920854" y="2753629"/>
                </a:cubicBezTo>
                <a:cubicBezTo>
                  <a:pt x="3691406" y="2764357"/>
                  <a:pt x="3520514" y="2771800"/>
                  <a:pt x="3161148" y="2753629"/>
                </a:cubicBezTo>
                <a:cubicBezTo>
                  <a:pt x="2801782" y="2735458"/>
                  <a:pt x="2791340" y="2756543"/>
                  <a:pt x="2575273" y="2753629"/>
                </a:cubicBezTo>
                <a:cubicBezTo>
                  <a:pt x="2359206" y="2750715"/>
                  <a:pt x="2242428" y="2774746"/>
                  <a:pt x="2105286" y="2753629"/>
                </a:cubicBezTo>
                <a:cubicBezTo>
                  <a:pt x="1968144" y="2732512"/>
                  <a:pt x="1787887" y="2729837"/>
                  <a:pt x="1519411" y="2753629"/>
                </a:cubicBezTo>
                <a:cubicBezTo>
                  <a:pt x="1250935" y="2777421"/>
                  <a:pt x="1167552" y="2743320"/>
                  <a:pt x="817649" y="2753629"/>
                </a:cubicBezTo>
                <a:cubicBezTo>
                  <a:pt x="467746" y="2763938"/>
                  <a:pt x="263926" y="2739689"/>
                  <a:pt x="0" y="2753629"/>
                </a:cubicBezTo>
                <a:cubicBezTo>
                  <a:pt x="13018" y="2477226"/>
                  <a:pt x="-17003" y="2293871"/>
                  <a:pt x="0" y="2120294"/>
                </a:cubicBezTo>
                <a:cubicBezTo>
                  <a:pt x="17003" y="1946718"/>
                  <a:pt x="-18741" y="1760084"/>
                  <a:pt x="0" y="1431887"/>
                </a:cubicBezTo>
                <a:cubicBezTo>
                  <a:pt x="18741" y="1103690"/>
                  <a:pt x="17597" y="892077"/>
                  <a:pt x="0" y="688407"/>
                </a:cubicBezTo>
                <a:cubicBezTo>
                  <a:pt x="-17597" y="484737"/>
                  <a:pt x="18586" y="184567"/>
                  <a:pt x="0" y="0"/>
                </a:cubicBezTo>
                <a:close/>
              </a:path>
            </a:pathLst>
          </a:custGeom>
          <a:ln>
            <a:solidFill>
              <a:srgbClr val="FF0000"/>
            </a:solidFill>
            <a:extLst>
              <a:ext uri="{C807C97D-BFC1-408E-A445-0C87EB9F89A2}">
                <ask:lineSketchStyleProps xmlns:ask="http://schemas.microsoft.com/office/drawing/2018/sketchyshapes" sd="647607062">
                  <a:prstGeom prst="rect">
                    <a:avLst/>
                  </a:prstGeom>
                  <ask:type>
                    <ask:lineSketchFreehand/>
                  </ask:type>
                </ask:lineSketchStyleProps>
              </a:ext>
            </a:extLst>
          </a:ln>
        </p:spPr>
      </p:pic>
      <p:sp>
        <p:nvSpPr>
          <p:cNvPr id="8" name="Content Placeholder 2">
            <a:extLst>
              <a:ext uri="{FF2B5EF4-FFF2-40B4-BE49-F238E27FC236}">
                <a16:creationId xmlns:a16="http://schemas.microsoft.com/office/drawing/2014/main" id="{E1BC9F2B-729B-9746-C9CB-AE0DD5AD0F17}"/>
              </a:ext>
            </a:extLst>
          </p:cNvPr>
          <p:cNvSpPr>
            <a:spLocks noGrp="1"/>
          </p:cNvSpPr>
          <p:nvPr>
            <p:ph idx="1"/>
          </p:nvPr>
        </p:nvSpPr>
        <p:spPr>
          <a:xfrm>
            <a:off x="246016" y="3277773"/>
            <a:ext cx="5849984" cy="3344254"/>
          </a:xfrm>
        </p:spPr>
        <p:txBody>
          <a:bodyPr>
            <a:normAutofit/>
          </a:bodyPr>
          <a:lstStyle/>
          <a:p>
            <a:pPr algn="l">
              <a:buFont typeface="Wingdings" panose="05000000000000000000" pitchFamily="2" charset="2"/>
              <a:buChar char="v"/>
            </a:pPr>
            <a:r>
              <a:rPr lang="en-CA" sz="1800" b="0" i="0" dirty="0">
                <a:solidFill>
                  <a:schemeClr val="tx1"/>
                </a:solidFill>
                <a:effectLst/>
              </a:rPr>
              <a:t>Likes (Left Side):</a:t>
            </a:r>
          </a:p>
          <a:p>
            <a:pPr lvl="1">
              <a:buFont typeface="Wingdings" panose="05000000000000000000" pitchFamily="2" charset="2"/>
              <a:buChar char="§"/>
            </a:pPr>
            <a:r>
              <a:rPr lang="en-CA" b="0" i="0" dirty="0">
                <a:solidFill>
                  <a:schemeClr val="tx1"/>
                </a:solidFill>
                <a:effectLst/>
              </a:rPr>
              <a:t>"</a:t>
            </a:r>
            <a:r>
              <a:rPr lang="en-CA" b="0" i="0" dirty="0" err="1">
                <a:solidFill>
                  <a:schemeClr val="tx1"/>
                </a:solidFill>
                <a:effectLst/>
              </a:rPr>
              <a:t>Vaaste</a:t>
            </a:r>
            <a:r>
              <a:rPr lang="en-CA" b="0" i="0" dirty="0">
                <a:solidFill>
                  <a:schemeClr val="tx1"/>
                </a:solidFill>
                <a:effectLst/>
              </a:rPr>
              <a:t>" leads with 12.8 million likes in 2019.</a:t>
            </a:r>
          </a:p>
          <a:p>
            <a:pPr lvl="1">
              <a:buFont typeface="Wingdings" panose="05000000000000000000" pitchFamily="2" charset="2"/>
              <a:buChar char="§"/>
            </a:pPr>
            <a:r>
              <a:rPr lang="en-CA" b="0" i="0" dirty="0">
                <a:solidFill>
                  <a:schemeClr val="tx1"/>
                </a:solidFill>
                <a:effectLst/>
              </a:rPr>
              <a:t>Followed by "</a:t>
            </a:r>
            <a:r>
              <a:rPr lang="en-CA" b="0" i="0" dirty="0" err="1">
                <a:solidFill>
                  <a:schemeClr val="tx1"/>
                </a:solidFill>
                <a:effectLst/>
              </a:rPr>
              <a:t>Lut</a:t>
            </a:r>
            <a:r>
              <a:rPr lang="en-CA" b="0" i="0" dirty="0">
                <a:solidFill>
                  <a:schemeClr val="tx1"/>
                </a:solidFill>
                <a:effectLst/>
              </a:rPr>
              <a:t> Gaye" with 11.5 million likes in 2021.</a:t>
            </a:r>
          </a:p>
          <a:p>
            <a:pPr lvl="1">
              <a:buFont typeface="Wingdings" panose="05000000000000000000" pitchFamily="2" charset="2"/>
              <a:buChar char="§"/>
            </a:pPr>
            <a:r>
              <a:rPr lang="en-CA" b="0" i="0" dirty="0">
                <a:solidFill>
                  <a:schemeClr val="tx1"/>
                </a:solidFill>
                <a:effectLst/>
              </a:rPr>
              <a:t>"</a:t>
            </a:r>
            <a:r>
              <a:rPr lang="en-CA" b="0" i="0" dirty="0" err="1">
                <a:solidFill>
                  <a:schemeClr val="tx1"/>
                </a:solidFill>
                <a:effectLst/>
              </a:rPr>
              <a:t>Khairiyat</a:t>
            </a:r>
            <a:r>
              <a:rPr lang="en-CA" b="0" i="0" dirty="0">
                <a:solidFill>
                  <a:schemeClr val="tx1"/>
                </a:solidFill>
                <a:effectLst/>
              </a:rPr>
              <a:t>" received 7.1 million likes in 2019.</a:t>
            </a:r>
          </a:p>
          <a:p>
            <a:pPr lvl="1">
              <a:buFont typeface="Wingdings" panose="05000000000000000000" pitchFamily="2" charset="2"/>
              <a:buChar char="§"/>
            </a:pPr>
            <a:r>
              <a:rPr lang="en-CA" b="0" i="0" dirty="0">
                <a:solidFill>
                  <a:schemeClr val="tx1"/>
                </a:solidFill>
                <a:effectLst/>
              </a:rPr>
              <a:t>"</a:t>
            </a:r>
            <a:r>
              <a:rPr lang="en-CA" b="0" i="0" dirty="0" err="1">
                <a:solidFill>
                  <a:schemeClr val="tx1"/>
                </a:solidFill>
                <a:effectLst/>
              </a:rPr>
              <a:t>Dil</a:t>
            </a:r>
            <a:r>
              <a:rPr lang="en-CA" b="0" i="0" dirty="0">
                <a:solidFill>
                  <a:schemeClr val="tx1"/>
                </a:solidFill>
                <a:effectLst/>
              </a:rPr>
              <a:t> </a:t>
            </a:r>
            <a:r>
              <a:rPr lang="en-CA" b="0" i="0" dirty="0" err="1">
                <a:solidFill>
                  <a:schemeClr val="tx1"/>
                </a:solidFill>
                <a:effectLst/>
              </a:rPr>
              <a:t>Galti</a:t>
            </a:r>
            <a:r>
              <a:rPr lang="en-CA" b="0" i="0" dirty="0">
                <a:solidFill>
                  <a:schemeClr val="tx1"/>
                </a:solidFill>
                <a:effectLst/>
              </a:rPr>
              <a:t> Kar </a:t>
            </a:r>
            <a:r>
              <a:rPr lang="en-CA" b="0" i="0" dirty="0" err="1">
                <a:solidFill>
                  <a:schemeClr val="tx1"/>
                </a:solidFill>
                <a:effectLst/>
              </a:rPr>
              <a:t>Baitha</a:t>
            </a:r>
            <a:r>
              <a:rPr lang="en-CA" b="0" i="0" dirty="0">
                <a:solidFill>
                  <a:schemeClr val="tx1"/>
                </a:solidFill>
                <a:effectLst/>
              </a:rPr>
              <a:t> Hai" garnered 6.5 million likes in 2021.</a:t>
            </a:r>
          </a:p>
          <a:p>
            <a:pPr lvl="1">
              <a:buFont typeface="Wingdings" panose="05000000000000000000" pitchFamily="2" charset="2"/>
              <a:buChar char="§"/>
            </a:pPr>
            <a:r>
              <a:rPr lang="en-CA" b="0" i="0" dirty="0">
                <a:solidFill>
                  <a:schemeClr val="tx1"/>
                </a:solidFill>
                <a:effectLst/>
              </a:rPr>
              <a:t>"</a:t>
            </a:r>
            <a:r>
              <a:rPr lang="en-CA" b="0" i="0" dirty="0" err="1">
                <a:solidFill>
                  <a:schemeClr val="tx1"/>
                </a:solidFill>
                <a:effectLst/>
              </a:rPr>
              <a:t>Humnava</a:t>
            </a:r>
            <a:r>
              <a:rPr lang="en-CA" b="0" i="0" dirty="0">
                <a:solidFill>
                  <a:schemeClr val="tx1"/>
                </a:solidFill>
                <a:effectLst/>
              </a:rPr>
              <a:t> Mere" accumulated 6.4 million likes in 2018.</a:t>
            </a:r>
          </a:p>
        </p:txBody>
      </p:sp>
      <p:sp>
        <p:nvSpPr>
          <p:cNvPr id="9" name="Content Placeholder 2">
            <a:extLst>
              <a:ext uri="{FF2B5EF4-FFF2-40B4-BE49-F238E27FC236}">
                <a16:creationId xmlns:a16="http://schemas.microsoft.com/office/drawing/2014/main" id="{6683A903-AD93-2024-B45A-D00FDF989536}"/>
              </a:ext>
            </a:extLst>
          </p:cNvPr>
          <p:cNvSpPr txBox="1">
            <a:spLocks/>
          </p:cNvSpPr>
          <p:nvPr/>
        </p:nvSpPr>
        <p:spPr>
          <a:xfrm>
            <a:off x="6259359" y="3277773"/>
            <a:ext cx="5932641" cy="334425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l">
              <a:buFont typeface="Wingdings" panose="05000000000000000000" pitchFamily="2" charset="2"/>
              <a:buChar char="v"/>
            </a:pPr>
            <a:r>
              <a:rPr lang="en-CA" sz="1800" b="0" i="0" dirty="0">
                <a:solidFill>
                  <a:schemeClr val="tx1"/>
                </a:solidFill>
                <a:effectLst/>
              </a:rPr>
              <a:t>Comments (Right Side):</a:t>
            </a:r>
          </a:p>
          <a:p>
            <a:pPr lvl="1">
              <a:buFont typeface="Wingdings" panose="05000000000000000000" pitchFamily="2" charset="2"/>
              <a:buChar char="§"/>
            </a:pPr>
            <a:r>
              <a:rPr lang="en-CA" b="0" i="0" dirty="0">
                <a:solidFill>
                  <a:schemeClr val="tx1"/>
                </a:solidFill>
                <a:effectLst/>
              </a:rPr>
              <a:t>"</a:t>
            </a:r>
            <a:r>
              <a:rPr lang="en-CA" b="0" i="0" dirty="0" err="1">
                <a:solidFill>
                  <a:schemeClr val="tx1"/>
                </a:solidFill>
                <a:effectLst/>
              </a:rPr>
              <a:t>Lut</a:t>
            </a:r>
            <a:r>
              <a:rPr lang="en-CA" b="0" i="0" dirty="0">
                <a:solidFill>
                  <a:schemeClr val="tx1"/>
                </a:solidFill>
                <a:effectLst/>
              </a:rPr>
              <a:t> Gaye" ranks first with 530k comments in 2021.</a:t>
            </a:r>
          </a:p>
          <a:p>
            <a:pPr lvl="1">
              <a:buFont typeface="Wingdings" panose="05000000000000000000" pitchFamily="2" charset="2"/>
              <a:buChar char="§"/>
            </a:pPr>
            <a:r>
              <a:rPr lang="en-CA" b="0" i="0" dirty="0">
                <a:solidFill>
                  <a:schemeClr val="tx1"/>
                </a:solidFill>
                <a:effectLst/>
              </a:rPr>
              <a:t>"</a:t>
            </a:r>
            <a:r>
              <a:rPr lang="en-CA" b="0" i="0" dirty="0" err="1">
                <a:solidFill>
                  <a:schemeClr val="tx1"/>
                </a:solidFill>
                <a:effectLst/>
              </a:rPr>
              <a:t>Vaaste</a:t>
            </a:r>
            <a:r>
              <a:rPr lang="en-CA" b="0" i="0" dirty="0">
                <a:solidFill>
                  <a:schemeClr val="tx1"/>
                </a:solidFill>
                <a:effectLst/>
              </a:rPr>
              <a:t>" received 353k comments in 2019.</a:t>
            </a:r>
          </a:p>
          <a:p>
            <a:pPr lvl="1">
              <a:buFont typeface="Wingdings" panose="05000000000000000000" pitchFamily="2" charset="2"/>
              <a:buChar char="§"/>
            </a:pPr>
            <a:r>
              <a:rPr lang="en-CA" b="0" i="0" dirty="0">
                <a:solidFill>
                  <a:schemeClr val="tx1"/>
                </a:solidFill>
                <a:effectLst/>
              </a:rPr>
              <a:t>"</a:t>
            </a:r>
            <a:r>
              <a:rPr lang="en-CA" b="0" i="0" dirty="0" err="1">
                <a:solidFill>
                  <a:schemeClr val="tx1"/>
                </a:solidFill>
                <a:effectLst/>
              </a:rPr>
              <a:t>Khairiyat</a:t>
            </a:r>
            <a:r>
              <a:rPr lang="en-CA" b="0" i="0" dirty="0">
                <a:solidFill>
                  <a:schemeClr val="tx1"/>
                </a:solidFill>
                <a:effectLst/>
              </a:rPr>
              <a:t>" garnered 252k comments in 2019.</a:t>
            </a:r>
          </a:p>
          <a:p>
            <a:pPr lvl="1">
              <a:buFont typeface="Wingdings" panose="05000000000000000000" pitchFamily="2" charset="2"/>
              <a:buChar char="§"/>
            </a:pPr>
            <a:r>
              <a:rPr lang="en-CA" b="0" i="0" dirty="0">
                <a:solidFill>
                  <a:schemeClr val="tx1"/>
                </a:solidFill>
                <a:effectLst/>
              </a:rPr>
              <a:t>"</a:t>
            </a:r>
            <a:r>
              <a:rPr lang="en-CA" b="0" i="0" dirty="0" err="1">
                <a:solidFill>
                  <a:schemeClr val="tx1"/>
                </a:solidFill>
                <a:effectLst/>
              </a:rPr>
              <a:t>Dil</a:t>
            </a:r>
            <a:r>
              <a:rPr lang="en-CA" b="0" i="0" dirty="0">
                <a:solidFill>
                  <a:schemeClr val="tx1"/>
                </a:solidFill>
                <a:effectLst/>
              </a:rPr>
              <a:t> </a:t>
            </a:r>
            <a:r>
              <a:rPr lang="en-CA" b="0" i="0" dirty="0" err="1">
                <a:solidFill>
                  <a:schemeClr val="tx1"/>
                </a:solidFill>
                <a:effectLst/>
              </a:rPr>
              <a:t>Galti</a:t>
            </a:r>
            <a:r>
              <a:rPr lang="en-CA" b="0" i="0" dirty="0">
                <a:solidFill>
                  <a:schemeClr val="tx1"/>
                </a:solidFill>
                <a:effectLst/>
              </a:rPr>
              <a:t> Kar </a:t>
            </a:r>
            <a:r>
              <a:rPr lang="en-CA" b="0" i="0" dirty="0" err="1">
                <a:solidFill>
                  <a:schemeClr val="tx1"/>
                </a:solidFill>
                <a:effectLst/>
              </a:rPr>
              <a:t>Baitha</a:t>
            </a:r>
            <a:r>
              <a:rPr lang="en-CA" b="0" i="0" dirty="0">
                <a:solidFill>
                  <a:schemeClr val="tx1"/>
                </a:solidFill>
                <a:effectLst/>
              </a:rPr>
              <a:t> Hai" accumulated 154k comments in 2021.</a:t>
            </a:r>
          </a:p>
          <a:p>
            <a:pPr lvl="1">
              <a:buFont typeface="Wingdings" panose="05000000000000000000" pitchFamily="2" charset="2"/>
              <a:buChar char="§"/>
            </a:pPr>
            <a:r>
              <a:rPr lang="en-CA" b="0" i="0" dirty="0">
                <a:solidFill>
                  <a:schemeClr val="tx1"/>
                </a:solidFill>
                <a:effectLst/>
              </a:rPr>
              <a:t>"</a:t>
            </a:r>
            <a:r>
              <a:rPr lang="en-CA" b="0" i="0" dirty="0" err="1">
                <a:solidFill>
                  <a:schemeClr val="tx1"/>
                </a:solidFill>
                <a:effectLst/>
              </a:rPr>
              <a:t>Humnava</a:t>
            </a:r>
            <a:r>
              <a:rPr lang="en-CA" b="0" i="0" dirty="0">
                <a:solidFill>
                  <a:schemeClr val="tx1"/>
                </a:solidFill>
                <a:effectLst/>
              </a:rPr>
              <a:t> Mere" received 152k comments in 2018.</a:t>
            </a:r>
          </a:p>
        </p:txBody>
      </p:sp>
      <p:pic>
        <p:nvPicPr>
          <p:cNvPr id="21" name="Video 20">
            <a:hlinkClick r:id="" action="ppaction://media"/>
            <a:extLst>
              <a:ext uri="{FF2B5EF4-FFF2-40B4-BE49-F238E27FC236}">
                <a16:creationId xmlns:a16="http://schemas.microsoft.com/office/drawing/2014/main" id="{1D7B4247-C1EB-E8B1-69C9-667905180FA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437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9326">
        <p15:prstTrans prst="pageCurlDouble"/>
      </p:transition>
    </mc:Choice>
    <mc:Fallback xmlns="">
      <p:transition spd="slow" advTm="793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06E2-6CF8-D5ED-F336-820A29E0201A}"/>
              </a:ext>
            </a:extLst>
          </p:cNvPr>
          <p:cNvSpPr>
            <a:spLocks noGrp="1"/>
          </p:cNvSpPr>
          <p:nvPr>
            <p:ph type="title"/>
          </p:nvPr>
        </p:nvSpPr>
        <p:spPr>
          <a:xfrm>
            <a:off x="913795" y="243840"/>
            <a:ext cx="10353762" cy="684628"/>
          </a:xfrm>
        </p:spPr>
        <p:txBody>
          <a:bodyPr>
            <a:normAutofit/>
          </a:bodyPr>
          <a:lstStyle/>
          <a:p>
            <a:r>
              <a:rPr lang="en-US" sz="3600" b="0" i="0" dirty="0">
                <a:solidFill>
                  <a:schemeClr val="tx1"/>
                </a:solidFill>
                <a:effectLst/>
                <a:latin typeface="+mn-lt"/>
              </a:rPr>
              <a:t>Revealing YouTube's Song Analysis Insights</a:t>
            </a:r>
            <a:endParaRPr lang="en-CA" sz="3600" dirty="0">
              <a:solidFill>
                <a:schemeClr val="tx1"/>
              </a:solidFill>
              <a:latin typeface="+mn-lt"/>
            </a:endParaRPr>
          </a:p>
        </p:txBody>
      </p:sp>
      <p:sp>
        <p:nvSpPr>
          <p:cNvPr id="3" name="Content Placeholder 2">
            <a:extLst>
              <a:ext uri="{FF2B5EF4-FFF2-40B4-BE49-F238E27FC236}">
                <a16:creationId xmlns:a16="http://schemas.microsoft.com/office/drawing/2014/main" id="{BE64146A-633A-A4DF-D8FE-8498F35967A6}"/>
              </a:ext>
            </a:extLst>
          </p:cNvPr>
          <p:cNvSpPr>
            <a:spLocks noGrp="1"/>
          </p:cNvSpPr>
          <p:nvPr>
            <p:ph idx="1"/>
          </p:nvPr>
        </p:nvSpPr>
        <p:spPr>
          <a:xfrm>
            <a:off x="365760" y="1195754"/>
            <a:ext cx="11633982" cy="5542671"/>
          </a:xfrm>
        </p:spPr>
        <p:txBody>
          <a:bodyPr>
            <a:noAutofit/>
          </a:bodyPr>
          <a:lstStyle/>
          <a:p>
            <a:pPr marL="36900" indent="0">
              <a:spcBef>
                <a:spcPts val="600"/>
              </a:spcBef>
              <a:buNone/>
            </a:pPr>
            <a:r>
              <a:rPr lang="en-US" sz="1800" dirty="0">
                <a:solidFill>
                  <a:schemeClr val="tx1"/>
                </a:solidFill>
              </a:rPr>
              <a:t>In summary, the examination of YouTube song data illuminates' significant trends and patterns essential for understanding musical preferences and audience engagement.</a:t>
            </a:r>
          </a:p>
          <a:p>
            <a:pPr>
              <a:spcBef>
                <a:spcPts val="600"/>
              </a:spcBef>
              <a:buFont typeface="Wingdings" panose="05000000000000000000" pitchFamily="2" charset="2"/>
              <a:buChar char="v"/>
            </a:pPr>
            <a:r>
              <a:rPr lang="en-US" sz="1800" dirty="0">
                <a:solidFill>
                  <a:schemeClr val="tx1"/>
                </a:solidFill>
                <a:effectLst/>
              </a:rPr>
              <a:t>During the period from 2010 to 2023, likes consistently accounted for 0.86% of total views (2 billion), while comments constituted a mere 0.02% (51 million).</a:t>
            </a:r>
          </a:p>
          <a:p>
            <a:pPr>
              <a:spcBef>
                <a:spcPts val="600"/>
              </a:spcBef>
              <a:buFont typeface="Wingdings" panose="05000000000000000000" pitchFamily="2" charset="2"/>
              <a:buChar char="v"/>
            </a:pPr>
            <a:r>
              <a:rPr lang="en-US" sz="1800" dirty="0">
                <a:solidFill>
                  <a:schemeClr val="tx1"/>
                </a:solidFill>
                <a:effectLst/>
              </a:rPr>
              <a:t>In our analysis, May month stands out with 4,810 song releases, accumulating 36,640 million views, 211 million likes, and 6 million comments. It could be considered the mid-season point for song activity.</a:t>
            </a:r>
          </a:p>
          <a:p>
            <a:pPr>
              <a:spcBef>
                <a:spcPts val="600"/>
              </a:spcBef>
              <a:buFont typeface="Wingdings" panose="05000000000000000000" pitchFamily="2" charset="2"/>
              <a:buChar char="v"/>
            </a:pPr>
            <a:r>
              <a:rPr lang="en-US" sz="1800" b="0" i="0" dirty="0">
                <a:solidFill>
                  <a:schemeClr val="tx1"/>
                </a:solidFill>
                <a:effectLst/>
              </a:rPr>
              <a:t>T-Series' 'Harmonious Himesh - 101 Hits Of Himesh Reshammiya' holds the record as YouTube's longest video, spanning 8 hours, 54 minutes, and 51 seconds. Additionally, there are 7 short videos, each 7 seconds in length.</a:t>
            </a:r>
          </a:p>
          <a:p>
            <a:pPr>
              <a:spcBef>
                <a:spcPts val="600"/>
              </a:spcBef>
              <a:buFont typeface="Wingdings" panose="05000000000000000000" pitchFamily="2" charset="2"/>
              <a:buChar char="v"/>
            </a:pPr>
            <a:r>
              <a:rPr lang="en-US" sz="1800" dirty="0">
                <a:solidFill>
                  <a:schemeClr val="tx1"/>
                </a:solidFill>
                <a:effectLst/>
              </a:rPr>
              <a:t>In 2011, most songs uploaded amounted to approximately 4.1K, whereas in 2012, the number significantly decreased to around 0.8K.</a:t>
            </a:r>
          </a:p>
          <a:p>
            <a:pPr>
              <a:spcBef>
                <a:spcPts val="600"/>
              </a:spcBef>
              <a:buFont typeface="Wingdings" panose="05000000000000000000" pitchFamily="2" charset="2"/>
              <a:buChar char="v"/>
            </a:pPr>
            <a:r>
              <a:rPr lang="en-US" sz="1800" dirty="0">
                <a:solidFill>
                  <a:schemeClr val="tx1"/>
                </a:solidFill>
                <a:effectLst/>
              </a:rPr>
              <a:t>The year 2018 proved to be exceptionally fortunate for song makers, boasting a grand total proportion of approximately 25 million views, 157K likes, and 5K comments.</a:t>
            </a:r>
          </a:p>
          <a:p>
            <a:pPr>
              <a:spcBef>
                <a:spcPts val="600"/>
              </a:spcBef>
              <a:buFont typeface="Wingdings" panose="05000000000000000000" pitchFamily="2" charset="2"/>
              <a:buChar char="v"/>
            </a:pPr>
            <a:r>
              <a:rPr lang="en-US" sz="1800" dirty="0">
                <a:solidFill>
                  <a:schemeClr val="tx1"/>
                </a:solidFill>
                <a:effectLst/>
              </a:rPr>
              <a:t>Monday sees a high upload rate of around 3.82K videos, signifying the start of the work week.</a:t>
            </a:r>
          </a:p>
          <a:p>
            <a:pPr>
              <a:spcBef>
                <a:spcPts val="800"/>
              </a:spcBef>
              <a:spcAft>
                <a:spcPts val="800"/>
              </a:spcAft>
              <a:buFont typeface="Wingdings" panose="05000000000000000000" pitchFamily="2" charset="2"/>
              <a:buChar char="v"/>
            </a:pPr>
            <a:r>
              <a:rPr lang="en-US" sz="1800" dirty="0">
                <a:solidFill>
                  <a:schemeClr val="tx1"/>
                </a:solidFill>
                <a:effectLst/>
              </a:rPr>
              <a:t>The song '</a:t>
            </a:r>
            <a:r>
              <a:rPr lang="en-US" sz="1800" dirty="0" err="1">
                <a:solidFill>
                  <a:schemeClr val="tx1"/>
                </a:solidFill>
                <a:effectLst/>
              </a:rPr>
              <a:t>Vaaste</a:t>
            </a:r>
            <a:r>
              <a:rPr lang="en-US" sz="1800" dirty="0">
                <a:solidFill>
                  <a:schemeClr val="tx1"/>
                </a:solidFill>
                <a:effectLst/>
              </a:rPr>
              <a:t>' by Dhvani Bhanushali and Tanishk Bagchi reigns as one of YouTube's most popular tracks, boasting 1.54 billion views and 12.8 million likes.</a:t>
            </a:r>
            <a:endParaRPr lang="en-CA" sz="1800" dirty="0">
              <a:solidFill>
                <a:schemeClr val="tx1"/>
              </a:solidFill>
              <a:effectLst/>
            </a:endParaRPr>
          </a:p>
        </p:txBody>
      </p:sp>
      <p:pic>
        <p:nvPicPr>
          <p:cNvPr id="15" name="Video 14">
            <a:hlinkClick r:id="" action="ppaction://media"/>
            <a:extLst>
              <a:ext uri="{FF2B5EF4-FFF2-40B4-BE49-F238E27FC236}">
                <a16:creationId xmlns:a16="http://schemas.microsoft.com/office/drawing/2014/main" id="{44F1BA1F-55D5-8245-7968-09663AD6A53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6226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71649">
        <p15:prstTrans prst="pageCurlDouble"/>
      </p:transition>
    </mc:Choice>
    <mc:Fallback xmlns="">
      <p:transition spd="slow" advTm="1716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8E4658A-C8DF-83AE-7D41-46304D60F862}"/>
              </a:ext>
            </a:extLst>
          </p:cNvPr>
          <p:cNvSpPr txBox="1"/>
          <p:nvPr/>
        </p:nvSpPr>
        <p:spPr>
          <a:xfrm>
            <a:off x="3465341" y="618978"/>
            <a:ext cx="5261317" cy="584775"/>
          </a:xfrm>
          <a:prstGeom prst="rect">
            <a:avLst/>
          </a:prstGeom>
          <a:noFill/>
        </p:spPr>
        <p:txBody>
          <a:bodyPr wrap="square" rtlCol="0">
            <a:spAutoFit/>
          </a:bodyPr>
          <a:lstStyle/>
          <a:p>
            <a:pPr algn="ctr"/>
            <a:r>
              <a:rPr lang="en-US" sz="3200" b="1" dirty="0"/>
              <a:t>Problem Statement</a:t>
            </a:r>
            <a:endParaRPr lang="en-CA" sz="3200" b="1" dirty="0"/>
          </a:p>
        </p:txBody>
      </p:sp>
      <p:sp>
        <p:nvSpPr>
          <p:cNvPr id="10" name="TextBox 9">
            <a:extLst>
              <a:ext uri="{FF2B5EF4-FFF2-40B4-BE49-F238E27FC236}">
                <a16:creationId xmlns:a16="http://schemas.microsoft.com/office/drawing/2014/main" id="{45C85D82-DE20-46E9-7B57-7C75CE95723B}"/>
              </a:ext>
            </a:extLst>
          </p:cNvPr>
          <p:cNvSpPr txBox="1"/>
          <p:nvPr/>
        </p:nvSpPr>
        <p:spPr>
          <a:xfrm>
            <a:off x="942534" y="1836188"/>
            <a:ext cx="11000935" cy="3376374"/>
          </a:xfrm>
          <a:prstGeom prst="rect">
            <a:avLst/>
          </a:prstGeom>
          <a:noFill/>
        </p:spPr>
        <p:txBody>
          <a:bodyPr wrap="square" rtlCol="0">
            <a:spAutoFit/>
          </a:bodyPr>
          <a:lstStyle/>
          <a:p>
            <a:pPr>
              <a:lnSpc>
                <a:spcPct val="150000"/>
              </a:lnSpc>
            </a:pPr>
            <a:r>
              <a:rPr lang="en-US" dirty="0"/>
              <a:t>In today's digital content consumption market, YouTube stands out as a leading medium for music distribution, gathering millions of users every day. However, in this large sea of information, discerning valuable data into YouTube songs' performance, popularity, and user interaction is a daunting task for both content providers and stakeholders.</a:t>
            </a:r>
          </a:p>
          <a:p>
            <a:pPr>
              <a:lnSpc>
                <a:spcPct val="150000"/>
              </a:lnSpc>
            </a:pPr>
            <a:endParaRPr lang="en-US" dirty="0"/>
          </a:p>
          <a:p>
            <a:pPr>
              <a:lnSpc>
                <a:spcPct val="150000"/>
              </a:lnSpc>
            </a:pPr>
            <a:r>
              <a:rPr lang="en-US" dirty="0"/>
              <a:t>The vast amount of data related with YouTube songs, spanning from video properties to audience interactions, needs a methodical approach to research and interpretation. The project aims to address this difficulty by doing a detailed analysis of YouTube song data using Power BI's advanced capabilities.</a:t>
            </a:r>
            <a:endParaRPr lang="en-CA" dirty="0"/>
          </a:p>
        </p:txBody>
      </p:sp>
      <p:pic>
        <p:nvPicPr>
          <p:cNvPr id="12" name="Video 11">
            <a:hlinkClick r:id="" action="ppaction://media"/>
            <a:extLst>
              <a:ext uri="{FF2B5EF4-FFF2-40B4-BE49-F238E27FC236}">
                <a16:creationId xmlns:a16="http://schemas.microsoft.com/office/drawing/2014/main" id="{D0D0A4D0-6244-1CB9-85FB-6F1E5C006F3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9197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9997">
        <p15:prstTrans prst="pageCurlDouble"/>
      </p:transition>
    </mc:Choice>
    <mc:Fallback xmlns="">
      <p:transition spd="slow" advTm="299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8CD1-7086-5D0F-8AC5-7493DFB9A2FB}"/>
              </a:ext>
            </a:extLst>
          </p:cNvPr>
          <p:cNvSpPr>
            <a:spLocks noGrp="1"/>
          </p:cNvSpPr>
          <p:nvPr>
            <p:ph type="title"/>
          </p:nvPr>
        </p:nvSpPr>
        <p:spPr>
          <a:xfrm>
            <a:off x="913795" y="300111"/>
            <a:ext cx="10353762" cy="970450"/>
          </a:xfrm>
        </p:spPr>
        <p:txBody>
          <a:bodyPr/>
          <a:lstStyle/>
          <a:p>
            <a:r>
              <a:rPr lang="en-US" dirty="0">
                <a:effectLst/>
                <a:latin typeface="+mn-lt"/>
              </a:rPr>
              <a:t>Outcome Highlights</a:t>
            </a:r>
            <a:endParaRPr lang="en-CA" dirty="0">
              <a:effectLst/>
              <a:latin typeface="+mn-lt"/>
            </a:endParaRPr>
          </a:p>
        </p:txBody>
      </p:sp>
      <p:sp>
        <p:nvSpPr>
          <p:cNvPr id="3" name="Content Placeholder 2">
            <a:extLst>
              <a:ext uri="{FF2B5EF4-FFF2-40B4-BE49-F238E27FC236}">
                <a16:creationId xmlns:a16="http://schemas.microsoft.com/office/drawing/2014/main" id="{68EE7944-8D46-ACA3-A3A3-D545BC56893E}"/>
              </a:ext>
            </a:extLst>
          </p:cNvPr>
          <p:cNvSpPr>
            <a:spLocks noGrp="1"/>
          </p:cNvSpPr>
          <p:nvPr>
            <p:ph idx="1"/>
          </p:nvPr>
        </p:nvSpPr>
        <p:spPr/>
        <p:txBody>
          <a:bodyPr/>
          <a:lstStyle/>
          <a:p>
            <a:pPr>
              <a:buFont typeface="Wingdings" panose="05000000000000000000" pitchFamily="2" charset="2"/>
              <a:buChar char="v"/>
            </a:pPr>
            <a:r>
              <a:rPr lang="en-US" dirty="0"/>
              <a:t>Successfully managed a dataset comprising 19,345 records and 13 attributes, ensuring data integrity and quality.</a:t>
            </a:r>
          </a:p>
          <a:p>
            <a:pPr>
              <a:buFont typeface="Wingdings" panose="05000000000000000000" pitchFamily="2" charset="2"/>
              <a:buChar char="v"/>
            </a:pPr>
            <a:r>
              <a:rPr lang="en-US" dirty="0"/>
              <a:t>Demonstrated proficiency in creating dynamic DAX queries tailored to specific analytical needs.</a:t>
            </a:r>
          </a:p>
          <a:p>
            <a:pPr>
              <a:buFont typeface="Wingdings" panose="05000000000000000000" pitchFamily="2" charset="2"/>
              <a:buChar char="v"/>
            </a:pPr>
            <a:r>
              <a:rPr lang="en-US" dirty="0"/>
              <a:t>Utilized advanced features in Power BI, such as slicer syncing, to enhance dashboard interactivity and user experience.</a:t>
            </a:r>
          </a:p>
          <a:p>
            <a:pPr>
              <a:buFont typeface="Wingdings" panose="05000000000000000000" pitchFamily="2" charset="2"/>
              <a:buChar char="v"/>
            </a:pPr>
            <a:r>
              <a:rPr lang="en-US" dirty="0"/>
              <a:t>Developed interactive dashboards with Key Performance Indicators (KPIs) and visually appealing graphics for easy data interpretation and decision-making.</a:t>
            </a:r>
            <a:endParaRPr lang="en-CA" dirty="0"/>
          </a:p>
        </p:txBody>
      </p:sp>
      <p:pic>
        <p:nvPicPr>
          <p:cNvPr id="12" name="Video 11">
            <a:hlinkClick r:id="" action="ppaction://media"/>
            <a:extLst>
              <a:ext uri="{FF2B5EF4-FFF2-40B4-BE49-F238E27FC236}">
                <a16:creationId xmlns:a16="http://schemas.microsoft.com/office/drawing/2014/main" id="{C2B11549-CA8D-67DC-7155-6D5EBCE675D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2966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1529">
        <p15:prstTrans prst="pageCurlDouble"/>
      </p:transition>
    </mc:Choice>
    <mc:Fallback xmlns="">
      <p:transition spd="slow" advTm="515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611345DF-BC48-EFE1-C91A-E5620DC854D4}"/>
              </a:ext>
            </a:extLst>
          </p:cNvPr>
          <p:cNvSpPr>
            <a:spLocks noGrp="1"/>
          </p:cNvSpPr>
          <p:nvPr>
            <p:ph type="title"/>
          </p:nvPr>
        </p:nvSpPr>
        <p:spPr>
          <a:xfrm>
            <a:off x="1203175" y="1691906"/>
            <a:ext cx="10353762" cy="1895947"/>
          </a:xfrm>
        </p:spPr>
        <p:txBody>
          <a:bodyPr>
            <a:normAutofit/>
          </a:bodyPr>
          <a:lstStyle/>
          <a:p>
            <a:r>
              <a:rPr lang="en-US" sz="7200" b="1" dirty="0">
                <a:effectLst>
                  <a:outerShdw blurRad="50800" dist="38100" dir="5400000" algn="t" rotWithShape="0">
                    <a:prstClr val="black">
                      <a:alpha val="40000"/>
                    </a:prstClr>
                  </a:outerShdw>
                </a:effectLst>
              </a:rPr>
              <a:t>Thank You </a:t>
            </a:r>
            <a:endParaRPr lang="en-CA" sz="7200" b="1" dirty="0">
              <a:effectLst>
                <a:outerShdw blurRad="50800" dist="38100" dir="5400000" algn="t" rotWithShape="0">
                  <a:prstClr val="black">
                    <a:alpha val="40000"/>
                  </a:prstClr>
                </a:outerShdw>
              </a:effectLst>
            </a:endParaRPr>
          </a:p>
        </p:txBody>
      </p:sp>
      <p:pic>
        <p:nvPicPr>
          <p:cNvPr id="11" name="Picture 10" descr="A logo of a cat&#10;&#10;Description automatically generated">
            <a:hlinkClick r:id="rId4"/>
            <a:extLst>
              <a:ext uri="{FF2B5EF4-FFF2-40B4-BE49-F238E27FC236}">
                <a16:creationId xmlns:a16="http://schemas.microsoft.com/office/drawing/2014/main" id="{F385CD2A-1277-8DFB-7116-9161AAA5B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8967" y="3934825"/>
            <a:ext cx="745935" cy="745935"/>
          </a:xfrm>
          <a:prstGeom prst="rect">
            <a:avLst/>
          </a:prstGeom>
        </p:spPr>
      </p:pic>
      <p:pic>
        <p:nvPicPr>
          <p:cNvPr id="13" name="Picture 12" descr="A blue square with white letters on it&#10;&#10;Description automatically generated">
            <a:hlinkClick r:id="rId6"/>
            <a:extLst>
              <a:ext uri="{FF2B5EF4-FFF2-40B4-BE49-F238E27FC236}">
                <a16:creationId xmlns:a16="http://schemas.microsoft.com/office/drawing/2014/main" id="{7C2B127B-78DC-FC22-46A2-F4DB7B509D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3032" y="3934825"/>
            <a:ext cx="745935" cy="745935"/>
          </a:xfrm>
          <a:prstGeom prst="rect">
            <a:avLst/>
          </a:prstGeom>
        </p:spPr>
      </p:pic>
      <p:cxnSp>
        <p:nvCxnSpPr>
          <p:cNvPr id="15" name="Straight Connector 14">
            <a:extLst>
              <a:ext uri="{FF2B5EF4-FFF2-40B4-BE49-F238E27FC236}">
                <a16:creationId xmlns:a16="http://schemas.microsoft.com/office/drawing/2014/main" id="{6573070B-6ADD-1874-41DC-A2755756EA83}"/>
              </a:ext>
            </a:extLst>
          </p:cNvPr>
          <p:cNvCxnSpPr>
            <a:cxnSpLocks/>
          </p:cNvCxnSpPr>
          <p:nvPr/>
        </p:nvCxnSpPr>
        <p:spPr>
          <a:xfrm>
            <a:off x="4316893" y="3531582"/>
            <a:ext cx="4392000" cy="0"/>
          </a:xfrm>
          <a:prstGeom prst="line">
            <a:avLst/>
          </a:prstGeom>
          <a:ln w="285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21" name="Video 20">
            <a:hlinkClick r:id="" action="ppaction://media"/>
            <a:extLst>
              <a:ext uri="{FF2B5EF4-FFF2-40B4-BE49-F238E27FC236}">
                <a16:creationId xmlns:a16="http://schemas.microsoft.com/office/drawing/2014/main" id="{62D4F22E-5991-60AE-452F-D603CCC258E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83663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357">
        <p15:prstTrans prst="pageCurlDouble"/>
      </p:transition>
    </mc:Choice>
    <mc:Fallback xmlns="">
      <p:transition spd="slow" advTm="23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7865-6BA2-2AF7-403F-C7A2FC671EA9}"/>
              </a:ext>
            </a:extLst>
          </p:cNvPr>
          <p:cNvSpPr>
            <a:spLocks noGrp="1"/>
          </p:cNvSpPr>
          <p:nvPr>
            <p:ph type="title"/>
          </p:nvPr>
        </p:nvSpPr>
        <p:spPr>
          <a:xfrm>
            <a:off x="941931" y="300111"/>
            <a:ext cx="10353762" cy="970450"/>
          </a:xfrm>
        </p:spPr>
        <p:txBody>
          <a:bodyPr>
            <a:normAutofit/>
          </a:bodyPr>
          <a:lstStyle/>
          <a:p>
            <a:r>
              <a:rPr lang="en-CA" sz="2800" b="1" dirty="0">
                <a:effectLst/>
                <a:latin typeface="+mn-lt"/>
              </a:rPr>
              <a:t>Dataset Description </a:t>
            </a:r>
          </a:p>
        </p:txBody>
      </p:sp>
      <p:pic>
        <p:nvPicPr>
          <p:cNvPr id="5" name="Content Placeholder 4" descr="A screenshot of a video&#10;&#10;Description automatically generated">
            <a:extLst>
              <a:ext uri="{FF2B5EF4-FFF2-40B4-BE49-F238E27FC236}">
                <a16:creationId xmlns:a16="http://schemas.microsoft.com/office/drawing/2014/main" id="{B80219B7-EC08-523B-E1E8-A074D512FBA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15070" y="1270560"/>
            <a:ext cx="7020551" cy="5439955"/>
          </a:xfrm>
        </p:spPr>
      </p:pic>
      <p:pic>
        <p:nvPicPr>
          <p:cNvPr id="11" name="Picture 10" descr="A black and white square with three lines&#10;&#10;Description automatically generated with medium confidence">
            <a:extLst>
              <a:ext uri="{FF2B5EF4-FFF2-40B4-BE49-F238E27FC236}">
                <a16:creationId xmlns:a16="http://schemas.microsoft.com/office/drawing/2014/main" id="{DDA64FFC-9033-85EE-D4D9-56DEBB0DF3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6274" y="2850433"/>
            <a:ext cx="2178766" cy="2178766"/>
          </a:xfrm>
          <a:prstGeom prst="roundRect">
            <a:avLst>
              <a:gd name="adj" fmla="val 11978"/>
            </a:avLst>
          </a:prstGeom>
          <a:solidFill>
            <a:srgbClr val="FFFFFF">
              <a:shade val="85000"/>
            </a:srgbClr>
          </a:solidFill>
          <a:ln>
            <a:noFill/>
          </a:ln>
          <a:effectLst>
            <a:reflection blurRad="12700" stA="38000" endPos="28000" dist="5000" dir="5400000" sy="-100000" algn="bl" rotWithShape="0"/>
          </a:effectLst>
        </p:spPr>
      </p:pic>
      <p:pic>
        <p:nvPicPr>
          <p:cNvPr id="10" name="Video 9">
            <a:hlinkClick r:id="" action="ppaction://media"/>
            <a:extLst>
              <a:ext uri="{FF2B5EF4-FFF2-40B4-BE49-F238E27FC236}">
                <a16:creationId xmlns:a16="http://schemas.microsoft.com/office/drawing/2014/main" id="{DBB3E50C-F060-65D4-B579-4D0F843D757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11959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1371">
        <p15:prstTrans prst="pageCurlDouble"/>
      </p:transition>
    </mc:Choice>
    <mc:Fallback xmlns="">
      <p:transition spd="slow" advTm="313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33C4-E5E2-312B-019E-4BC44EA62092}"/>
              </a:ext>
            </a:extLst>
          </p:cNvPr>
          <p:cNvSpPr>
            <a:spLocks noGrp="1"/>
          </p:cNvSpPr>
          <p:nvPr>
            <p:ph type="title"/>
          </p:nvPr>
        </p:nvSpPr>
        <p:spPr>
          <a:xfrm>
            <a:off x="996159" y="286043"/>
            <a:ext cx="10199682" cy="586154"/>
          </a:xfrm>
        </p:spPr>
        <p:txBody>
          <a:bodyPr>
            <a:normAutofit/>
          </a:bodyPr>
          <a:lstStyle/>
          <a:p>
            <a:r>
              <a:rPr lang="en-US" sz="2800" b="1" dirty="0">
                <a:effectLst/>
                <a:latin typeface="+mn-lt"/>
              </a:rPr>
              <a:t>About Data</a:t>
            </a:r>
            <a:endParaRPr lang="en-CA" sz="2800" b="1" dirty="0">
              <a:effectLst/>
              <a:latin typeface="+mn-lt"/>
            </a:endParaRPr>
          </a:p>
        </p:txBody>
      </p:sp>
      <p:pic>
        <p:nvPicPr>
          <p:cNvPr id="5" name="Content Placeholder 4" descr="A screenshot of a computer program&#10;&#10;Description automatically generated">
            <a:extLst>
              <a:ext uri="{FF2B5EF4-FFF2-40B4-BE49-F238E27FC236}">
                <a16:creationId xmlns:a16="http://schemas.microsoft.com/office/drawing/2014/main" id="{93EB7373-D454-C537-E210-911EE1F08E1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53637" y="2692590"/>
            <a:ext cx="1791096" cy="3928185"/>
          </a:xfr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lgDash"/>
          </a:ln>
        </p:spPr>
      </p:pic>
      <p:pic>
        <p:nvPicPr>
          <p:cNvPr id="7" name="Picture 6" descr="A black background with white text&#10;&#10;Description automatically generated">
            <a:extLst>
              <a:ext uri="{FF2B5EF4-FFF2-40B4-BE49-F238E27FC236}">
                <a16:creationId xmlns:a16="http://schemas.microsoft.com/office/drawing/2014/main" id="{F20CED87-9588-E038-BED2-EA1D64F8A4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5066" y="3283988"/>
            <a:ext cx="2359270" cy="970671"/>
          </a:xfrm>
          <a:prstGeom prst="rect">
            <a:avLst/>
          </a:prstGeom>
          <a:ln>
            <a:solidFill>
              <a:schemeClr val="tx1"/>
            </a:solidFill>
            <a:prstDash val="lgDash"/>
          </a:ln>
        </p:spPr>
      </p:pic>
      <p:pic>
        <p:nvPicPr>
          <p:cNvPr id="9" name="Picture 8" descr="A screenshot of a black screen&#10;&#10;Description automatically generated">
            <a:extLst>
              <a:ext uri="{FF2B5EF4-FFF2-40B4-BE49-F238E27FC236}">
                <a16:creationId xmlns:a16="http://schemas.microsoft.com/office/drawing/2014/main" id="{74DE3828-7384-7A02-2F89-9D7D38F464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3854" y="2575421"/>
            <a:ext cx="1914129" cy="2432868"/>
          </a:xfrm>
          <a:prstGeom prst="rect">
            <a:avLst/>
          </a:prstGeom>
          <a:ln>
            <a:solidFill>
              <a:schemeClr val="tx1"/>
            </a:solidFill>
            <a:prstDash val="lgDash"/>
          </a:ln>
        </p:spPr>
      </p:pic>
      <p:sp>
        <p:nvSpPr>
          <p:cNvPr id="10" name="TextBox 9">
            <a:extLst>
              <a:ext uri="{FF2B5EF4-FFF2-40B4-BE49-F238E27FC236}">
                <a16:creationId xmlns:a16="http://schemas.microsoft.com/office/drawing/2014/main" id="{24B7BF01-1255-EEE6-B043-06916C457E30}"/>
              </a:ext>
            </a:extLst>
          </p:cNvPr>
          <p:cNvSpPr txBox="1"/>
          <p:nvPr/>
        </p:nvSpPr>
        <p:spPr>
          <a:xfrm>
            <a:off x="576885" y="1043333"/>
            <a:ext cx="10199682" cy="1815882"/>
          </a:xfrm>
          <a:prstGeom prst="rect">
            <a:avLst/>
          </a:prstGeom>
          <a:noFill/>
        </p:spPr>
        <p:txBody>
          <a:bodyPr wrap="square" rtlCol="0">
            <a:spAutoFit/>
          </a:bodyPr>
          <a:lstStyle/>
          <a:p>
            <a:r>
              <a:rPr lang="en-US" sz="1600" dirty="0"/>
              <a:t>The dataset comprise total 19,345 records with 13 different attributes.</a:t>
            </a:r>
          </a:p>
          <a:p>
            <a:endParaRPr lang="en-US" sz="1600" dirty="0"/>
          </a:p>
          <a:p>
            <a:r>
              <a:rPr lang="en-CA" sz="1600" dirty="0"/>
              <a:t>Only  “description” column contain null value which is filter out and replace them with “None”. </a:t>
            </a:r>
          </a:p>
          <a:p>
            <a:endParaRPr lang="en-CA" sz="1600" dirty="0"/>
          </a:p>
          <a:p>
            <a:r>
              <a:rPr lang="en-CA" sz="1600" dirty="0"/>
              <a:t>Here couple of columns are split and distributed by specific column which is highlighted in the picture</a:t>
            </a:r>
          </a:p>
          <a:p>
            <a:endParaRPr lang="en-CA" sz="1600" dirty="0"/>
          </a:p>
          <a:p>
            <a:endParaRPr lang="en-US" sz="1600" dirty="0"/>
          </a:p>
        </p:txBody>
      </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12E4223-B58F-CAEE-3DE7-8C4CBE4B39B9}"/>
                  </a:ext>
                </a:extLst>
              </p14:cNvPr>
              <p14:cNvContentPartPr/>
              <p14:nvPr/>
            </p14:nvContentPartPr>
            <p14:xfrm>
              <a:off x="942425" y="5316923"/>
              <a:ext cx="360" cy="360"/>
            </p14:xfrm>
          </p:contentPart>
        </mc:Choice>
        <mc:Fallback xmlns="">
          <p:pic>
            <p:nvPicPr>
              <p:cNvPr id="11" name="Ink 10">
                <a:extLst>
                  <a:ext uri="{FF2B5EF4-FFF2-40B4-BE49-F238E27FC236}">
                    <a16:creationId xmlns:a16="http://schemas.microsoft.com/office/drawing/2014/main" id="{912E4223-B58F-CAEE-3DE7-8C4CBE4B39B9}"/>
                  </a:ext>
                </a:extLst>
              </p:cNvPr>
              <p:cNvPicPr/>
              <p:nvPr/>
            </p:nvPicPr>
            <p:blipFill>
              <a:blip r:embed="rId8"/>
              <a:stretch>
                <a:fillRect/>
              </a:stretch>
            </p:blipFill>
            <p:spPr>
              <a:xfrm>
                <a:off x="888425" y="520928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5576CAE5-2C7E-F381-B609-80EEDEE40065}"/>
                  </a:ext>
                </a:extLst>
              </p14:cNvPr>
              <p14:cNvContentPartPr/>
              <p14:nvPr/>
            </p14:nvContentPartPr>
            <p14:xfrm>
              <a:off x="942425" y="5316923"/>
              <a:ext cx="1011600" cy="29520"/>
            </p14:xfrm>
          </p:contentPart>
        </mc:Choice>
        <mc:Fallback xmlns="">
          <p:pic>
            <p:nvPicPr>
              <p:cNvPr id="12" name="Ink 11">
                <a:extLst>
                  <a:ext uri="{FF2B5EF4-FFF2-40B4-BE49-F238E27FC236}">
                    <a16:creationId xmlns:a16="http://schemas.microsoft.com/office/drawing/2014/main" id="{5576CAE5-2C7E-F381-B609-80EEDEE40065}"/>
                  </a:ext>
                </a:extLst>
              </p:cNvPr>
              <p:cNvPicPr/>
              <p:nvPr/>
            </p:nvPicPr>
            <p:blipFill>
              <a:blip r:embed="rId10"/>
              <a:stretch>
                <a:fillRect/>
              </a:stretch>
            </p:blipFill>
            <p:spPr>
              <a:xfrm>
                <a:off x="888425" y="5209283"/>
                <a:ext cx="11192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7BA938DD-172A-EC7F-CFD3-979C5C1775EE}"/>
                  </a:ext>
                </a:extLst>
              </p14:cNvPr>
              <p14:cNvContentPartPr/>
              <p14:nvPr/>
            </p14:nvContentPartPr>
            <p14:xfrm>
              <a:off x="970505" y="5513483"/>
              <a:ext cx="1123920" cy="28800"/>
            </p14:xfrm>
          </p:contentPart>
        </mc:Choice>
        <mc:Fallback xmlns="">
          <p:pic>
            <p:nvPicPr>
              <p:cNvPr id="13" name="Ink 12">
                <a:extLst>
                  <a:ext uri="{FF2B5EF4-FFF2-40B4-BE49-F238E27FC236}">
                    <a16:creationId xmlns:a16="http://schemas.microsoft.com/office/drawing/2014/main" id="{7BA938DD-172A-EC7F-CFD3-979C5C1775EE}"/>
                  </a:ext>
                </a:extLst>
              </p:cNvPr>
              <p:cNvPicPr/>
              <p:nvPr/>
            </p:nvPicPr>
            <p:blipFill>
              <a:blip r:embed="rId12"/>
              <a:stretch>
                <a:fillRect/>
              </a:stretch>
            </p:blipFill>
            <p:spPr>
              <a:xfrm>
                <a:off x="916505" y="5405843"/>
                <a:ext cx="12315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4E8AD46-6CE7-5669-9268-0655BC237FD9}"/>
                  </a:ext>
                </a:extLst>
              </p14:cNvPr>
              <p14:cNvContentPartPr/>
              <p14:nvPr/>
            </p14:nvContentPartPr>
            <p14:xfrm>
              <a:off x="871505" y="5761883"/>
              <a:ext cx="1062360" cy="48600"/>
            </p14:xfrm>
          </p:contentPart>
        </mc:Choice>
        <mc:Fallback xmlns="">
          <p:pic>
            <p:nvPicPr>
              <p:cNvPr id="14" name="Ink 13">
                <a:extLst>
                  <a:ext uri="{FF2B5EF4-FFF2-40B4-BE49-F238E27FC236}">
                    <a16:creationId xmlns:a16="http://schemas.microsoft.com/office/drawing/2014/main" id="{54E8AD46-6CE7-5669-9268-0655BC237FD9}"/>
                  </a:ext>
                </a:extLst>
              </p:cNvPr>
              <p:cNvPicPr/>
              <p:nvPr/>
            </p:nvPicPr>
            <p:blipFill>
              <a:blip r:embed="rId14"/>
              <a:stretch>
                <a:fillRect/>
              </a:stretch>
            </p:blipFill>
            <p:spPr>
              <a:xfrm>
                <a:off x="817865" y="5653883"/>
                <a:ext cx="11700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12037FAF-78F1-C71E-6134-972D9658F028}"/>
                  </a:ext>
                </a:extLst>
              </p14:cNvPr>
              <p14:cNvContentPartPr/>
              <p14:nvPr/>
            </p14:nvContentPartPr>
            <p14:xfrm>
              <a:off x="956105" y="6245363"/>
              <a:ext cx="350640" cy="360"/>
            </p14:xfrm>
          </p:contentPart>
        </mc:Choice>
        <mc:Fallback xmlns="">
          <p:pic>
            <p:nvPicPr>
              <p:cNvPr id="15" name="Ink 14">
                <a:extLst>
                  <a:ext uri="{FF2B5EF4-FFF2-40B4-BE49-F238E27FC236}">
                    <a16:creationId xmlns:a16="http://schemas.microsoft.com/office/drawing/2014/main" id="{12037FAF-78F1-C71E-6134-972D9658F028}"/>
                  </a:ext>
                </a:extLst>
              </p:cNvPr>
              <p:cNvPicPr/>
              <p:nvPr/>
            </p:nvPicPr>
            <p:blipFill>
              <a:blip r:embed="rId16"/>
              <a:stretch>
                <a:fillRect/>
              </a:stretch>
            </p:blipFill>
            <p:spPr>
              <a:xfrm>
                <a:off x="902465" y="6137723"/>
                <a:ext cx="458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226B195C-579C-0E95-3AF1-73229E5BE110}"/>
                  </a:ext>
                </a:extLst>
              </p14:cNvPr>
              <p14:cNvContentPartPr/>
              <p14:nvPr/>
            </p14:nvContentPartPr>
            <p14:xfrm>
              <a:off x="3080105" y="3571283"/>
              <a:ext cx="1632240" cy="29880"/>
            </p14:xfrm>
          </p:contentPart>
        </mc:Choice>
        <mc:Fallback xmlns="">
          <p:pic>
            <p:nvPicPr>
              <p:cNvPr id="16" name="Ink 15">
                <a:extLst>
                  <a:ext uri="{FF2B5EF4-FFF2-40B4-BE49-F238E27FC236}">
                    <a16:creationId xmlns:a16="http://schemas.microsoft.com/office/drawing/2014/main" id="{226B195C-579C-0E95-3AF1-73229E5BE110}"/>
                  </a:ext>
                </a:extLst>
              </p:cNvPr>
              <p:cNvPicPr/>
              <p:nvPr/>
            </p:nvPicPr>
            <p:blipFill>
              <a:blip r:embed="rId18"/>
              <a:stretch>
                <a:fillRect/>
              </a:stretch>
            </p:blipFill>
            <p:spPr>
              <a:xfrm>
                <a:off x="3026465" y="3463283"/>
                <a:ext cx="17398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F062CB75-CD31-E57F-7B3E-137C78EDCDCD}"/>
                  </a:ext>
                </a:extLst>
              </p14:cNvPr>
              <p14:cNvContentPartPr/>
              <p14:nvPr/>
            </p14:nvContentPartPr>
            <p14:xfrm>
              <a:off x="942425" y="4149803"/>
              <a:ext cx="941040" cy="29160"/>
            </p14:xfrm>
          </p:contentPart>
        </mc:Choice>
        <mc:Fallback xmlns="">
          <p:pic>
            <p:nvPicPr>
              <p:cNvPr id="17" name="Ink 16">
                <a:extLst>
                  <a:ext uri="{FF2B5EF4-FFF2-40B4-BE49-F238E27FC236}">
                    <a16:creationId xmlns:a16="http://schemas.microsoft.com/office/drawing/2014/main" id="{F062CB75-CD31-E57F-7B3E-137C78EDCDCD}"/>
                  </a:ext>
                </a:extLst>
              </p:cNvPr>
              <p:cNvPicPr/>
              <p:nvPr/>
            </p:nvPicPr>
            <p:blipFill>
              <a:blip r:embed="rId20"/>
              <a:stretch>
                <a:fillRect/>
              </a:stretch>
            </p:blipFill>
            <p:spPr>
              <a:xfrm>
                <a:off x="888425" y="4041803"/>
                <a:ext cx="10486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D8C5512A-9C5A-F0DE-6CE9-01C929551F93}"/>
                  </a:ext>
                </a:extLst>
              </p14:cNvPr>
              <p14:cNvContentPartPr/>
              <p14:nvPr/>
            </p14:nvContentPartPr>
            <p14:xfrm>
              <a:off x="970505" y="4352123"/>
              <a:ext cx="1101240" cy="50760"/>
            </p14:xfrm>
          </p:contentPart>
        </mc:Choice>
        <mc:Fallback xmlns="">
          <p:pic>
            <p:nvPicPr>
              <p:cNvPr id="18" name="Ink 17">
                <a:extLst>
                  <a:ext uri="{FF2B5EF4-FFF2-40B4-BE49-F238E27FC236}">
                    <a16:creationId xmlns:a16="http://schemas.microsoft.com/office/drawing/2014/main" id="{D8C5512A-9C5A-F0DE-6CE9-01C929551F93}"/>
                  </a:ext>
                </a:extLst>
              </p:cNvPr>
              <p:cNvPicPr/>
              <p:nvPr/>
            </p:nvPicPr>
            <p:blipFill>
              <a:blip r:embed="rId22"/>
              <a:stretch>
                <a:fillRect/>
              </a:stretch>
            </p:blipFill>
            <p:spPr>
              <a:xfrm>
                <a:off x="916505" y="4244123"/>
                <a:ext cx="12088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B428590F-D043-18EF-75AD-76261A7F063C}"/>
                  </a:ext>
                </a:extLst>
              </p14:cNvPr>
              <p14:cNvContentPartPr/>
              <p14:nvPr/>
            </p14:nvContentPartPr>
            <p14:xfrm>
              <a:off x="956105" y="4611683"/>
              <a:ext cx="1069200" cy="45000"/>
            </p14:xfrm>
          </p:contentPart>
        </mc:Choice>
        <mc:Fallback xmlns="">
          <p:pic>
            <p:nvPicPr>
              <p:cNvPr id="19" name="Ink 18">
                <a:extLst>
                  <a:ext uri="{FF2B5EF4-FFF2-40B4-BE49-F238E27FC236}">
                    <a16:creationId xmlns:a16="http://schemas.microsoft.com/office/drawing/2014/main" id="{B428590F-D043-18EF-75AD-76261A7F063C}"/>
                  </a:ext>
                </a:extLst>
              </p:cNvPr>
              <p:cNvPicPr/>
              <p:nvPr/>
            </p:nvPicPr>
            <p:blipFill>
              <a:blip r:embed="rId24"/>
              <a:stretch>
                <a:fillRect/>
              </a:stretch>
            </p:blipFill>
            <p:spPr>
              <a:xfrm>
                <a:off x="902465" y="4503683"/>
                <a:ext cx="1176840" cy="260640"/>
              </a:xfrm>
              <a:prstGeom prst="rect">
                <a:avLst/>
              </a:prstGeom>
            </p:spPr>
          </p:pic>
        </mc:Fallback>
      </mc:AlternateContent>
      <p:sp>
        <p:nvSpPr>
          <p:cNvPr id="23" name="TextBox 22">
            <a:extLst>
              <a:ext uri="{FF2B5EF4-FFF2-40B4-BE49-F238E27FC236}">
                <a16:creationId xmlns:a16="http://schemas.microsoft.com/office/drawing/2014/main" id="{C90953F8-E605-DAB7-7F35-BC58F566706C}"/>
              </a:ext>
            </a:extLst>
          </p:cNvPr>
          <p:cNvSpPr txBox="1"/>
          <p:nvPr/>
        </p:nvSpPr>
        <p:spPr>
          <a:xfrm>
            <a:off x="6414868" y="3207081"/>
            <a:ext cx="3079935" cy="584775"/>
          </a:xfrm>
          <a:prstGeom prst="rect">
            <a:avLst/>
          </a:prstGeom>
          <a:noFill/>
        </p:spPr>
        <p:txBody>
          <a:bodyPr wrap="square" rtlCol="0">
            <a:spAutoFit/>
          </a:bodyPr>
          <a:lstStyle/>
          <a:p>
            <a:r>
              <a:rPr lang="en-US" sz="1600" dirty="0"/>
              <a:t>For further analysis, I created table “</a:t>
            </a:r>
            <a:r>
              <a:rPr lang="en-US" sz="1600" dirty="0">
                <a:solidFill>
                  <a:srgbClr val="FF0000"/>
                </a:solidFill>
              </a:rPr>
              <a:t>Calender_new</a:t>
            </a:r>
            <a:r>
              <a:rPr lang="en-US" sz="1600" dirty="0"/>
              <a:t>” using DAX </a:t>
            </a:r>
            <a:endParaRPr lang="en-CA" sz="1600" dirty="0"/>
          </a:p>
        </p:txBody>
      </p:sp>
      <p:cxnSp>
        <p:nvCxnSpPr>
          <p:cNvPr id="25" name="Connector: Elbow 24">
            <a:extLst>
              <a:ext uri="{FF2B5EF4-FFF2-40B4-BE49-F238E27FC236}">
                <a16:creationId xmlns:a16="http://schemas.microsoft.com/office/drawing/2014/main" id="{9DFF5644-00BD-E419-41B5-FF65F391D7C3}"/>
              </a:ext>
            </a:extLst>
          </p:cNvPr>
          <p:cNvCxnSpPr>
            <a:cxnSpLocks/>
            <a:stCxn id="23" idx="2"/>
          </p:cNvCxnSpPr>
          <p:nvPr/>
        </p:nvCxnSpPr>
        <p:spPr>
          <a:xfrm rot="16200000" flipH="1">
            <a:off x="8593792" y="3152899"/>
            <a:ext cx="639829" cy="1917741"/>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5">
            <p14:nvContentPartPr>
              <p14:cNvPr id="3" name="Ink 2">
                <a:extLst>
                  <a:ext uri="{FF2B5EF4-FFF2-40B4-BE49-F238E27FC236}">
                    <a16:creationId xmlns:a16="http://schemas.microsoft.com/office/drawing/2014/main" id="{708A9438-7881-6AE6-74EB-AD00C6DFCE86}"/>
                  </a:ext>
                </a:extLst>
              </p14:cNvPr>
              <p14:cNvContentPartPr/>
              <p14:nvPr/>
            </p14:nvContentPartPr>
            <p14:xfrm>
              <a:off x="2053385" y="4613483"/>
              <a:ext cx="266040" cy="43920"/>
            </p14:xfrm>
          </p:contentPart>
        </mc:Choice>
        <mc:Fallback xmlns="">
          <p:pic>
            <p:nvPicPr>
              <p:cNvPr id="3" name="Ink 2">
                <a:extLst>
                  <a:ext uri="{FF2B5EF4-FFF2-40B4-BE49-F238E27FC236}">
                    <a16:creationId xmlns:a16="http://schemas.microsoft.com/office/drawing/2014/main" id="{708A9438-7881-6AE6-74EB-AD00C6DFCE86}"/>
                  </a:ext>
                </a:extLst>
              </p:cNvPr>
              <p:cNvPicPr/>
              <p:nvPr/>
            </p:nvPicPr>
            <p:blipFill>
              <a:blip r:embed="rId26"/>
              <a:stretch>
                <a:fillRect/>
              </a:stretch>
            </p:blipFill>
            <p:spPr>
              <a:xfrm>
                <a:off x="2017745" y="4541843"/>
                <a:ext cx="337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 name="Ink 3">
                <a:extLst>
                  <a:ext uri="{FF2B5EF4-FFF2-40B4-BE49-F238E27FC236}">
                    <a16:creationId xmlns:a16="http://schemas.microsoft.com/office/drawing/2014/main" id="{85D701BB-6285-B133-0F3E-FACD4BBA2A62}"/>
                  </a:ext>
                </a:extLst>
              </p14:cNvPr>
              <p14:cNvContentPartPr/>
              <p14:nvPr/>
            </p14:nvContentPartPr>
            <p14:xfrm>
              <a:off x="2319425" y="4388843"/>
              <a:ext cx="29520" cy="8640"/>
            </p14:xfrm>
          </p:contentPart>
        </mc:Choice>
        <mc:Fallback xmlns="">
          <p:pic>
            <p:nvPicPr>
              <p:cNvPr id="4" name="Ink 3">
                <a:extLst>
                  <a:ext uri="{FF2B5EF4-FFF2-40B4-BE49-F238E27FC236}">
                    <a16:creationId xmlns:a16="http://schemas.microsoft.com/office/drawing/2014/main" id="{85D701BB-6285-B133-0F3E-FACD4BBA2A62}"/>
                  </a:ext>
                </a:extLst>
              </p:cNvPr>
              <p:cNvPicPr/>
              <p:nvPr/>
            </p:nvPicPr>
            <p:blipFill>
              <a:blip r:embed="rId28"/>
              <a:stretch>
                <a:fillRect/>
              </a:stretch>
            </p:blipFill>
            <p:spPr>
              <a:xfrm>
                <a:off x="2283785" y="4316843"/>
                <a:ext cx="101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 name="Ink 5">
                <a:extLst>
                  <a:ext uri="{FF2B5EF4-FFF2-40B4-BE49-F238E27FC236}">
                    <a16:creationId xmlns:a16="http://schemas.microsoft.com/office/drawing/2014/main" id="{CEA56DB6-B345-BDCC-C259-D538D8AE95B1}"/>
                  </a:ext>
                </a:extLst>
              </p14:cNvPr>
              <p14:cNvContentPartPr/>
              <p14:nvPr/>
            </p14:nvContentPartPr>
            <p14:xfrm>
              <a:off x="2012345" y="4416923"/>
              <a:ext cx="238320" cy="14760"/>
            </p14:xfrm>
          </p:contentPart>
        </mc:Choice>
        <mc:Fallback xmlns="">
          <p:pic>
            <p:nvPicPr>
              <p:cNvPr id="6" name="Ink 5">
                <a:extLst>
                  <a:ext uri="{FF2B5EF4-FFF2-40B4-BE49-F238E27FC236}">
                    <a16:creationId xmlns:a16="http://schemas.microsoft.com/office/drawing/2014/main" id="{CEA56DB6-B345-BDCC-C259-D538D8AE95B1}"/>
                  </a:ext>
                </a:extLst>
              </p:cNvPr>
              <p:cNvPicPr/>
              <p:nvPr/>
            </p:nvPicPr>
            <p:blipFill>
              <a:blip r:embed="rId30"/>
              <a:stretch>
                <a:fillRect/>
              </a:stretch>
            </p:blipFill>
            <p:spPr>
              <a:xfrm>
                <a:off x="1976345" y="4344923"/>
                <a:ext cx="3099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 name="Ink 7">
                <a:extLst>
                  <a:ext uri="{FF2B5EF4-FFF2-40B4-BE49-F238E27FC236}">
                    <a16:creationId xmlns:a16="http://schemas.microsoft.com/office/drawing/2014/main" id="{D30D46D9-C3DA-F491-7355-968D601C8391}"/>
                  </a:ext>
                </a:extLst>
              </p14:cNvPr>
              <p14:cNvContentPartPr/>
              <p14:nvPr/>
            </p14:nvContentPartPr>
            <p14:xfrm>
              <a:off x="1688345" y="4148003"/>
              <a:ext cx="492120" cy="16560"/>
            </p14:xfrm>
          </p:contentPart>
        </mc:Choice>
        <mc:Fallback xmlns="">
          <p:pic>
            <p:nvPicPr>
              <p:cNvPr id="8" name="Ink 7">
                <a:extLst>
                  <a:ext uri="{FF2B5EF4-FFF2-40B4-BE49-F238E27FC236}">
                    <a16:creationId xmlns:a16="http://schemas.microsoft.com/office/drawing/2014/main" id="{D30D46D9-C3DA-F491-7355-968D601C8391}"/>
                  </a:ext>
                </a:extLst>
              </p:cNvPr>
              <p:cNvPicPr/>
              <p:nvPr/>
            </p:nvPicPr>
            <p:blipFill>
              <a:blip r:embed="rId32"/>
              <a:stretch>
                <a:fillRect/>
              </a:stretch>
            </p:blipFill>
            <p:spPr>
              <a:xfrm>
                <a:off x="1652705" y="4076003"/>
                <a:ext cx="5637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99F28CC1-C488-B6F5-569E-4252EEE641BF}"/>
                  </a:ext>
                </a:extLst>
              </p14:cNvPr>
              <p14:cNvContentPartPr/>
              <p14:nvPr/>
            </p14:nvContentPartPr>
            <p14:xfrm>
              <a:off x="1997945" y="5331323"/>
              <a:ext cx="267120" cy="360"/>
            </p14:xfrm>
          </p:contentPart>
        </mc:Choice>
        <mc:Fallback xmlns="">
          <p:pic>
            <p:nvPicPr>
              <p:cNvPr id="20" name="Ink 19">
                <a:extLst>
                  <a:ext uri="{FF2B5EF4-FFF2-40B4-BE49-F238E27FC236}">
                    <a16:creationId xmlns:a16="http://schemas.microsoft.com/office/drawing/2014/main" id="{99F28CC1-C488-B6F5-569E-4252EEE641BF}"/>
                  </a:ext>
                </a:extLst>
              </p:cNvPr>
              <p:cNvPicPr/>
              <p:nvPr/>
            </p:nvPicPr>
            <p:blipFill>
              <a:blip r:embed="rId34"/>
              <a:stretch>
                <a:fillRect/>
              </a:stretch>
            </p:blipFill>
            <p:spPr>
              <a:xfrm>
                <a:off x="1961945" y="5259683"/>
                <a:ext cx="338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38DBC253-5281-F922-F9AD-822D778B260D}"/>
                  </a:ext>
                </a:extLst>
              </p14:cNvPr>
              <p14:cNvContentPartPr/>
              <p14:nvPr/>
            </p14:nvContentPartPr>
            <p14:xfrm>
              <a:off x="2082185" y="5584403"/>
              <a:ext cx="196560" cy="56880"/>
            </p14:xfrm>
          </p:contentPart>
        </mc:Choice>
        <mc:Fallback xmlns="">
          <p:pic>
            <p:nvPicPr>
              <p:cNvPr id="21" name="Ink 20">
                <a:extLst>
                  <a:ext uri="{FF2B5EF4-FFF2-40B4-BE49-F238E27FC236}">
                    <a16:creationId xmlns:a16="http://schemas.microsoft.com/office/drawing/2014/main" id="{38DBC253-5281-F922-F9AD-822D778B260D}"/>
                  </a:ext>
                </a:extLst>
              </p:cNvPr>
              <p:cNvPicPr/>
              <p:nvPr/>
            </p:nvPicPr>
            <p:blipFill>
              <a:blip r:embed="rId36"/>
              <a:stretch>
                <a:fillRect/>
              </a:stretch>
            </p:blipFill>
            <p:spPr>
              <a:xfrm>
                <a:off x="2046545" y="5512763"/>
                <a:ext cx="2682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F799D8A1-A3A0-D2AF-7FD1-B44CEF2C7C97}"/>
                  </a:ext>
                </a:extLst>
              </p14:cNvPr>
              <p14:cNvContentPartPr/>
              <p14:nvPr/>
            </p14:nvContentPartPr>
            <p14:xfrm>
              <a:off x="1167785" y="5597363"/>
              <a:ext cx="816120" cy="43920"/>
            </p14:xfrm>
          </p:contentPart>
        </mc:Choice>
        <mc:Fallback xmlns="">
          <p:pic>
            <p:nvPicPr>
              <p:cNvPr id="22" name="Ink 21">
                <a:extLst>
                  <a:ext uri="{FF2B5EF4-FFF2-40B4-BE49-F238E27FC236}">
                    <a16:creationId xmlns:a16="http://schemas.microsoft.com/office/drawing/2014/main" id="{F799D8A1-A3A0-D2AF-7FD1-B44CEF2C7C97}"/>
                  </a:ext>
                </a:extLst>
              </p:cNvPr>
              <p:cNvPicPr/>
              <p:nvPr/>
            </p:nvPicPr>
            <p:blipFill>
              <a:blip r:embed="rId38"/>
              <a:stretch>
                <a:fillRect/>
              </a:stretch>
            </p:blipFill>
            <p:spPr>
              <a:xfrm>
                <a:off x="1131785" y="5525363"/>
                <a:ext cx="887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BFBA0D32-4B9A-18F4-6675-68A42BD45292}"/>
                  </a:ext>
                </a:extLst>
              </p14:cNvPr>
              <p14:cNvContentPartPr/>
              <p14:nvPr/>
            </p14:nvContentPartPr>
            <p14:xfrm>
              <a:off x="1138985" y="5612843"/>
              <a:ext cx="14760" cy="360"/>
            </p14:xfrm>
          </p:contentPart>
        </mc:Choice>
        <mc:Fallback xmlns="">
          <p:pic>
            <p:nvPicPr>
              <p:cNvPr id="24" name="Ink 23">
                <a:extLst>
                  <a:ext uri="{FF2B5EF4-FFF2-40B4-BE49-F238E27FC236}">
                    <a16:creationId xmlns:a16="http://schemas.microsoft.com/office/drawing/2014/main" id="{BFBA0D32-4B9A-18F4-6675-68A42BD45292}"/>
                  </a:ext>
                </a:extLst>
              </p:cNvPr>
              <p:cNvPicPr/>
              <p:nvPr/>
            </p:nvPicPr>
            <p:blipFill>
              <a:blip r:embed="rId40"/>
              <a:stretch>
                <a:fillRect/>
              </a:stretch>
            </p:blipFill>
            <p:spPr>
              <a:xfrm>
                <a:off x="1103345" y="5540843"/>
                <a:ext cx="86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BCEA0924-454B-DCD9-5915-495ED6DF3F19}"/>
                  </a:ext>
                </a:extLst>
              </p14:cNvPr>
              <p14:cNvContentPartPr/>
              <p14:nvPr/>
            </p14:nvContentPartPr>
            <p14:xfrm>
              <a:off x="1125305" y="5612843"/>
              <a:ext cx="360" cy="360"/>
            </p14:xfrm>
          </p:contentPart>
        </mc:Choice>
        <mc:Fallback xmlns="">
          <p:pic>
            <p:nvPicPr>
              <p:cNvPr id="26" name="Ink 25">
                <a:extLst>
                  <a:ext uri="{FF2B5EF4-FFF2-40B4-BE49-F238E27FC236}">
                    <a16:creationId xmlns:a16="http://schemas.microsoft.com/office/drawing/2014/main" id="{BCEA0924-454B-DCD9-5915-495ED6DF3F19}"/>
                  </a:ext>
                </a:extLst>
              </p:cNvPr>
              <p:cNvPicPr/>
              <p:nvPr/>
            </p:nvPicPr>
            <p:blipFill>
              <a:blip r:embed="rId42"/>
              <a:stretch>
                <a:fillRect/>
              </a:stretch>
            </p:blipFill>
            <p:spPr>
              <a:xfrm>
                <a:off x="1089305" y="5540843"/>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55493D1A-374F-E603-F0F4-7715A7FAF211}"/>
                  </a:ext>
                </a:extLst>
              </p14:cNvPr>
              <p14:cNvContentPartPr/>
              <p14:nvPr/>
            </p14:nvContentPartPr>
            <p14:xfrm>
              <a:off x="1675025" y="5865203"/>
              <a:ext cx="547560" cy="15480"/>
            </p14:xfrm>
          </p:contentPart>
        </mc:Choice>
        <mc:Fallback xmlns="">
          <p:pic>
            <p:nvPicPr>
              <p:cNvPr id="27" name="Ink 26">
                <a:extLst>
                  <a:ext uri="{FF2B5EF4-FFF2-40B4-BE49-F238E27FC236}">
                    <a16:creationId xmlns:a16="http://schemas.microsoft.com/office/drawing/2014/main" id="{55493D1A-374F-E603-F0F4-7715A7FAF211}"/>
                  </a:ext>
                </a:extLst>
              </p:cNvPr>
              <p:cNvPicPr/>
              <p:nvPr/>
            </p:nvPicPr>
            <p:blipFill>
              <a:blip r:embed="rId44"/>
              <a:stretch>
                <a:fillRect/>
              </a:stretch>
            </p:blipFill>
            <p:spPr>
              <a:xfrm>
                <a:off x="1639025" y="5793563"/>
                <a:ext cx="619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881AF72B-1FF3-3E26-BD89-6D29144E8FBE}"/>
                  </a:ext>
                </a:extLst>
              </p14:cNvPr>
              <p14:cNvContentPartPr/>
              <p14:nvPr/>
            </p14:nvContentPartPr>
            <p14:xfrm>
              <a:off x="1807505" y="5809403"/>
              <a:ext cx="375480" cy="6120"/>
            </p14:xfrm>
          </p:contentPart>
        </mc:Choice>
        <mc:Fallback xmlns="">
          <p:pic>
            <p:nvPicPr>
              <p:cNvPr id="28" name="Ink 27">
                <a:extLst>
                  <a:ext uri="{FF2B5EF4-FFF2-40B4-BE49-F238E27FC236}">
                    <a16:creationId xmlns:a16="http://schemas.microsoft.com/office/drawing/2014/main" id="{881AF72B-1FF3-3E26-BD89-6D29144E8FBE}"/>
                  </a:ext>
                </a:extLst>
              </p:cNvPr>
              <p:cNvPicPr/>
              <p:nvPr/>
            </p:nvPicPr>
            <p:blipFill>
              <a:blip r:embed="rId46"/>
              <a:stretch>
                <a:fillRect/>
              </a:stretch>
            </p:blipFill>
            <p:spPr>
              <a:xfrm>
                <a:off x="1771865" y="5737403"/>
                <a:ext cx="447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B2C4367-8C36-EC7D-E60C-51AE31FE22E0}"/>
                  </a:ext>
                </a:extLst>
              </p14:cNvPr>
              <p14:cNvContentPartPr/>
              <p14:nvPr/>
            </p14:nvContentPartPr>
            <p14:xfrm>
              <a:off x="1030625" y="6231323"/>
              <a:ext cx="551520" cy="114120"/>
            </p14:xfrm>
          </p:contentPart>
        </mc:Choice>
        <mc:Fallback xmlns="">
          <p:pic>
            <p:nvPicPr>
              <p:cNvPr id="29" name="Ink 28">
                <a:extLst>
                  <a:ext uri="{FF2B5EF4-FFF2-40B4-BE49-F238E27FC236}">
                    <a16:creationId xmlns:a16="http://schemas.microsoft.com/office/drawing/2014/main" id="{5B2C4367-8C36-EC7D-E60C-51AE31FE22E0}"/>
                  </a:ext>
                </a:extLst>
              </p:cNvPr>
              <p:cNvPicPr/>
              <p:nvPr/>
            </p:nvPicPr>
            <p:blipFill>
              <a:blip r:embed="rId48"/>
              <a:stretch>
                <a:fillRect/>
              </a:stretch>
            </p:blipFill>
            <p:spPr>
              <a:xfrm>
                <a:off x="994625" y="6159323"/>
                <a:ext cx="6231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870E718D-E10C-ADAC-05B7-252FD2941439}"/>
                  </a:ext>
                </a:extLst>
              </p14:cNvPr>
              <p14:cNvContentPartPr/>
              <p14:nvPr/>
            </p14:nvContentPartPr>
            <p14:xfrm>
              <a:off x="1113785" y="6231683"/>
              <a:ext cx="25560" cy="360"/>
            </p14:xfrm>
          </p:contentPart>
        </mc:Choice>
        <mc:Fallback xmlns="">
          <p:pic>
            <p:nvPicPr>
              <p:cNvPr id="30" name="Ink 29">
                <a:extLst>
                  <a:ext uri="{FF2B5EF4-FFF2-40B4-BE49-F238E27FC236}">
                    <a16:creationId xmlns:a16="http://schemas.microsoft.com/office/drawing/2014/main" id="{870E718D-E10C-ADAC-05B7-252FD2941439}"/>
                  </a:ext>
                </a:extLst>
              </p:cNvPr>
              <p:cNvPicPr/>
              <p:nvPr/>
            </p:nvPicPr>
            <p:blipFill>
              <a:blip r:embed="rId50"/>
              <a:stretch>
                <a:fillRect/>
              </a:stretch>
            </p:blipFill>
            <p:spPr>
              <a:xfrm>
                <a:off x="1078145" y="6159683"/>
                <a:ext cx="97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BD9FFA04-DA00-6829-E069-FAB6E28E2616}"/>
                  </a:ext>
                </a:extLst>
              </p14:cNvPr>
              <p14:cNvContentPartPr/>
              <p14:nvPr/>
            </p14:nvContentPartPr>
            <p14:xfrm>
              <a:off x="3377825" y="3373283"/>
              <a:ext cx="1741320" cy="101880"/>
            </p14:xfrm>
          </p:contentPart>
        </mc:Choice>
        <mc:Fallback xmlns="">
          <p:pic>
            <p:nvPicPr>
              <p:cNvPr id="31" name="Ink 30">
                <a:extLst>
                  <a:ext uri="{FF2B5EF4-FFF2-40B4-BE49-F238E27FC236}">
                    <a16:creationId xmlns:a16="http://schemas.microsoft.com/office/drawing/2014/main" id="{BD9FFA04-DA00-6829-E069-FAB6E28E2616}"/>
                  </a:ext>
                </a:extLst>
              </p:cNvPr>
              <p:cNvPicPr/>
              <p:nvPr/>
            </p:nvPicPr>
            <p:blipFill>
              <a:blip r:embed="rId52"/>
              <a:stretch>
                <a:fillRect/>
              </a:stretch>
            </p:blipFill>
            <p:spPr>
              <a:xfrm>
                <a:off x="3341825" y="3301643"/>
                <a:ext cx="1812960" cy="245520"/>
              </a:xfrm>
              <a:prstGeom prst="rect">
                <a:avLst/>
              </a:prstGeom>
            </p:spPr>
          </p:pic>
        </mc:Fallback>
      </mc:AlternateContent>
      <p:pic>
        <p:nvPicPr>
          <p:cNvPr id="33" name="Picture 32" descr="A black screen with colorful text&#10;&#10;Description automatically generated">
            <a:extLst>
              <a:ext uri="{FF2B5EF4-FFF2-40B4-BE49-F238E27FC236}">
                <a16:creationId xmlns:a16="http://schemas.microsoft.com/office/drawing/2014/main" id="{1D624F8E-30A3-00DA-9F1E-DACBCC3C7480}"/>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3176452" y="5074743"/>
            <a:ext cx="8907695" cy="1636770"/>
          </a:xfrm>
          <a:prstGeom prst="rect">
            <a:avLst/>
          </a:prstGeom>
        </p:spPr>
      </p:pic>
      <p:cxnSp>
        <p:nvCxnSpPr>
          <p:cNvPr id="44" name="Straight Arrow Connector 43">
            <a:extLst>
              <a:ext uri="{FF2B5EF4-FFF2-40B4-BE49-F238E27FC236}">
                <a16:creationId xmlns:a16="http://schemas.microsoft.com/office/drawing/2014/main" id="{BDFF2E16-D1FC-FA6A-173F-DB772F75DFDF}"/>
              </a:ext>
            </a:extLst>
          </p:cNvPr>
          <p:cNvCxnSpPr/>
          <p:nvPr/>
        </p:nvCxnSpPr>
        <p:spPr>
          <a:xfrm>
            <a:off x="9195059" y="3787853"/>
            <a:ext cx="0" cy="125329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7" name="Video 36">
            <a:hlinkClick r:id="" action="ppaction://media"/>
            <a:extLst>
              <a:ext uri="{FF2B5EF4-FFF2-40B4-BE49-F238E27FC236}">
                <a16:creationId xmlns:a16="http://schemas.microsoft.com/office/drawing/2014/main" id="{43E1C2C8-A4FE-C6DC-7B37-0CD3FA744B1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4"/>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2584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1329">
        <p15:prstTrans prst="pageCurlDouble"/>
      </p:transition>
    </mc:Choice>
    <mc:Fallback xmlns="">
      <p:transition spd="slow" advTm="913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94AD-8E6A-A769-76E9-E57AA885FF61}"/>
              </a:ext>
            </a:extLst>
          </p:cNvPr>
          <p:cNvSpPr>
            <a:spLocks noGrp="1"/>
          </p:cNvSpPr>
          <p:nvPr>
            <p:ph type="title"/>
          </p:nvPr>
        </p:nvSpPr>
        <p:spPr>
          <a:xfrm>
            <a:off x="876916" y="182882"/>
            <a:ext cx="10925878" cy="731521"/>
          </a:xfrm>
        </p:spPr>
        <p:txBody>
          <a:bodyPr>
            <a:normAutofit/>
          </a:bodyPr>
          <a:lstStyle/>
          <a:p>
            <a:r>
              <a:rPr lang="en-CA" b="1" dirty="0">
                <a:effectLst/>
              </a:rPr>
              <a:t>Data Processing </a:t>
            </a:r>
          </a:p>
        </p:txBody>
      </p:sp>
      <p:sp>
        <p:nvSpPr>
          <p:cNvPr id="3" name="TextBox 2">
            <a:extLst>
              <a:ext uri="{FF2B5EF4-FFF2-40B4-BE49-F238E27FC236}">
                <a16:creationId xmlns:a16="http://schemas.microsoft.com/office/drawing/2014/main" id="{0C23715A-A486-90FF-2100-DFABFF9FBBDC}"/>
              </a:ext>
            </a:extLst>
          </p:cNvPr>
          <p:cNvSpPr txBox="1"/>
          <p:nvPr/>
        </p:nvSpPr>
        <p:spPr>
          <a:xfrm>
            <a:off x="876916" y="1146873"/>
            <a:ext cx="11106413" cy="5528245"/>
          </a:xfrm>
          <a:prstGeom prst="rect">
            <a:avLst/>
          </a:prstGeom>
          <a:noFill/>
        </p:spPr>
        <p:txBody>
          <a:bodyPr wrap="square" rtlCol="0">
            <a:spAutoFit/>
          </a:bodyPr>
          <a:lstStyle/>
          <a:p>
            <a:pPr marL="285750" indent="-285750" algn="l">
              <a:lnSpc>
                <a:spcPct val="150000"/>
              </a:lnSpc>
              <a:spcAft>
                <a:spcPts val="110"/>
              </a:spcAft>
              <a:buFont typeface="Wingdings" panose="05000000000000000000" pitchFamily="2" charset="2"/>
              <a:buChar char="v"/>
            </a:pPr>
            <a:r>
              <a:rPr lang="en-US" sz="1600" b="1" i="0" dirty="0">
                <a:effectLst/>
              </a:rPr>
              <a:t>Remove Null Values and Filter Data:</a:t>
            </a:r>
          </a:p>
          <a:p>
            <a:pPr marL="742950" lvl="1" indent="-285750" algn="l">
              <a:lnSpc>
                <a:spcPct val="150000"/>
              </a:lnSpc>
              <a:spcAft>
                <a:spcPts val="110"/>
              </a:spcAft>
              <a:buFont typeface="Arial" panose="020B0604020202020204" pitchFamily="34" charset="0"/>
              <a:buChar char="•"/>
            </a:pPr>
            <a:r>
              <a:rPr lang="en-US" sz="1600" i="0" dirty="0">
                <a:effectLst/>
              </a:rPr>
              <a:t>Remove null values from the Description column.</a:t>
            </a:r>
          </a:p>
          <a:p>
            <a:pPr marL="742950" lvl="1" indent="-285750" algn="l">
              <a:lnSpc>
                <a:spcPct val="150000"/>
              </a:lnSpc>
              <a:spcAft>
                <a:spcPts val="110"/>
              </a:spcAft>
              <a:buFont typeface="Arial" panose="020B0604020202020204" pitchFamily="34" charset="0"/>
              <a:buChar char="•"/>
            </a:pPr>
            <a:r>
              <a:rPr lang="en-US" sz="1600" i="0" dirty="0">
                <a:effectLst/>
              </a:rPr>
              <a:t>Filter out unnecessary data from the Description column.</a:t>
            </a:r>
          </a:p>
          <a:p>
            <a:pPr marL="285750" indent="-285750" algn="l">
              <a:lnSpc>
                <a:spcPct val="150000"/>
              </a:lnSpc>
              <a:spcAft>
                <a:spcPts val="110"/>
              </a:spcAft>
              <a:buFont typeface="Wingdings" panose="05000000000000000000" pitchFamily="2" charset="2"/>
              <a:buChar char="v"/>
            </a:pPr>
            <a:r>
              <a:rPr lang="en-US" sz="1600" b="1" i="0" dirty="0">
                <a:effectLst/>
              </a:rPr>
              <a:t>Split Description Column and Create 'Song' Column:</a:t>
            </a:r>
          </a:p>
          <a:p>
            <a:pPr marL="742950" lvl="1" indent="-285750" algn="l">
              <a:lnSpc>
                <a:spcPct val="150000"/>
              </a:lnSpc>
              <a:spcAft>
                <a:spcPts val="110"/>
              </a:spcAft>
              <a:buFont typeface="Arial" panose="020B0604020202020204" pitchFamily="34" charset="0"/>
              <a:buChar char="•"/>
            </a:pPr>
            <a:r>
              <a:rPr lang="en-US" sz="1600" i="0" dirty="0">
                <a:effectLst/>
              </a:rPr>
              <a:t>Split the Description column which contains song names.</a:t>
            </a:r>
          </a:p>
          <a:p>
            <a:pPr marL="742950" lvl="1" indent="-285750" algn="l">
              <a:lnSpc>
                <a:spcPct val="150000"/>
              </a:lnSpc>
              <a:spcAft>
                <a:spcPts val="110"/>
              </a:spcAft>
              <a:buFont typeface="Arial" panose="020B0604020202020204" pitchFamily="34" charset="0"/>
              <a:buChar char="•"/>
            </a:pPr>
            <a:r>
              <a:rPr lang="en-US" sz="1600" i="0" dirty="0">
                <a:effectLst/>
              </a:rPr>
              <a:t>Create a new column named "Song" to store the song names.</a:t>
            </a:r>
          </a:p>
          <a:p>
            <a:pPr marL="285750" indent="-285750" algn="l">
              <a:lnSpc>
                <a:spcPct val="150000"/>
              </a:lnSpc>
              <a:spcAft>
                <a:spcPts val="110"/>
              </a:spcAft>
              <a:buFont typeface="Wingdings" panose="05000000000000000000" pitchFamily="2" charset="2"/>
              <a:buChar char="v"/>
            </a:pPr>
            <a:r>
              <a:rPr lang="en-US" sz="1600" b="1" i="0" dirty="0">
                <a:effectLst/>
              </a:rPr>
              <a:t>Split ‘</a:t>
            </a:r>
            <a:r>
              <a:rPr lang="en-US" sz="1600" b="1" i="0" dirty="0" err="1">
                <a:effectLst/>
              </a:rPr>
              <a:t>PublishedAt</a:t>
            </a:r>
            <a:r>
              <a:rPr lang="en-US" sz="1600" b="1" i="0" dirty="0">
                <a:effectLst/>
              </a:rPr>
              <a:t>’ Column and Modify Datatypes:</a:t>
            </a:r>
          </a:p>
          <a:p>
            <a:pPr marL="742950" lvl="1" indent="-285750" algn="l">
              <a:lnSpc>
                <a:spcPct val="150000"/>
              </a:lnSpc>
              <a:spcAft>
                <a:spcPts val="110"/>
              </a:spcAft>
              <a:buFont typeface="Arial" panose="020B0604020202020204" pitchFamily="34" charset="0"/>
              <a:buChar char="•"/>
            </a:pPr>
            <a:r>
              <a:rPr lang="en-US" sz="1600" i="0" dirty="0">
                <a:effectLst/>
              </a:rPr>
              <a:t>Split data in the </a:t>
            </a:r>
            <a:r>
              <a:rPr lang="en-US" sz="1600" i="0" dirty="0" err="1">
                <a:effectLst/>
              </a:rPr>
              <a:t>PublishedAt</a:t>
            </a:r>
            <a:r>
              <a:rPr lang="en-US" sz="1600" i="0" dirty="0">
                <a:effectLst/>
              </a:rPr>
              <a:t> column into date and time.</a:t>
            </a:r>
          </a:p>
          <a:p>
            <a:pPr marL="742950" lvl="1" indent="-285750" algn="l">
              <a:lnSpc>
                <a:spcPct val="150000"/>
              </a:lnSpc>
              <a:spcAft>
                <a:spcPts val="110"/>
              </a:spcAft>
              <a:buFont typeface="Arial" panose="020B0604020202020204" pitchFamily="34" charset="0"/>
              <a:buChar char="•"/>
            </a:pPr>
            <a:r>
              <a:rPr lang="en-US" sz="1600" i="0" dirty="0">
                <a:effectLst/>
              </a:rPr>
              <a:t>Change the datatype of the date column to date from date/time.</a:t>
            </a:r>
          </a:p>
          <a:p>
            <a:pPr marL="742950" lvl="1" indent="-285750" algn="l">
              <a:lnSpc>
                <a:spcPct val="150000"/>
              </a:lnSpc>
              <a:spcAft>
                <a:spcPts val="110"/>
              </a:spcAft>
              <a:buFont typeface="Arial" panose="020B0604020202020204" pitchFamily="34" charset="0"/>
              <a:buChar char="•"/>
            </a:pPr>
            <a:r>
              <a:rPr lang="en-US" sz="1600" i="0" dirty="0">
                <a:effectLst/>
              </a:rPr>
              <a:t>Further split data into </a:t>
            </a:r>
            <a:r>
              <a:rPr lang="en-US" sz="1600" i="0" dirty="0" err="1">
                <a:effectLst/>
              </a:rPr>
              <a:t>Published_Year</a:t>
            </a:r>
            <a:r>
              <a:rPr lang="en-US" sz="1600" i="0" dirty="0">
                <a:effectLst/>
              </a:rPr>
              <a:t>, </a:t>
            </a:r>
            <a:r>
              <a:rPr lang="en-US" sz="1600" i="0" dirty="0" err="1">
                <a:effectLst/>
              </a:rPr>
              <a:t>Published_Month</a:t>
            </a:r>
            <a:r>
              <a:rPr lang="en-US" sz="1600" i="0" dirty="0">
                <a:effectLst/>
              </a:rPr>
              <a:t>, and </a:t>
            </a:r>
            <a:r>
              <a:rPr lang="en-US" sz="1600" i="0" dirty="0" err="1">
                <a:effectLst/>
              </a:rPr>
              <a:t>Published_Day</a:t>
            </a:r>
            <a:r>
              <a:rPr lang="en-US" sz="1600" i="0" dirty="0">
                <a:effectLst/>
              </a:rPr>
              <a:t>.</a:t>
            </a:r>
          </a:p>
          <a:p>
            <a:pPr marL="285750" indent="-285750" algn="l">
              <a:lnSpc>
                <a:spcPct val="150000"/>
              </a:lnSpc>
              <a:spcAft>
                <a:spcPts val="110"/>
              </a:spcAft>
              <a:buFont typeface="Wingdings" panose="05000000000000000000" pitchFamily="2" charset="2"/>
              <a:buChar char="v"/>
            </a:pPr>
            <a:r>
              <a:rPr lang="en-US" sz="1600" b="1" i="0" dirty="0">
                <a:effectLst/>
              </a:rPr>
              <a:t>Split Duration Column and Create Time Components:</a:t>
            </a:r>
          </a:p>
          <a:p>
            <a:pPr marL="742950" lvl="1" indent="-285750" algn="l">
              <a:lnSpc>
                <a:spcPct val="150000"/>
              </a:lnSpc>
              <a:spcAft>
                <a:spcPts val="110"/>
              </a:spcAft>
              <a:buFont typeface="Arial" panose="020B0604020202020204" pitchFamily="34" charset="0"/>
              <a:buChar char="•"/>
            </a:pPr>
            <a:r>
              <a:rPr lang="en-US" sz="1600" i="0" dirty="0">
                <a:effectLst/>
              </a:rPr>
              <a:t>Split data in the Duration column into hour, minute, and second.</a:t>
            </a:r>
          </a:p>
          <a:p>
            <a:pPr marL="285750" indent="-285750" algn="l">
              <a:lnSpc>
                <a:spcPct val="150000"/>
              </a:lnSpc>
              <a:spcAft>
                <a:spcPts val="110"/>
              </a:spcAft>
              <a:buFont typeface="Wingdings" panose="05000000000000000000" pitchFamily="2" charset="2"/>
              <a:buChar char="v"/>
            </a:pPr>
            <a:r>
              <a:rPr lang="en-US" sz="1600" b="1" i="0" dirty="0">
                <a:effectLst/>
              </a:rPr>
              <a:t>Create Custom Column '</a:t>
            </a:r>
            <a:r>
              <a:rPr lang="en-US" sz="1600" b="1" i="0" dirty="0" err="1">
                <a:effectLst/>
              </a:rPr>
              <a:t>Total_Duration_Seconds</a:t>
            </a:r>
            <a:r>
              <a:rPr lang="en-US" sz="1600" b="1" i="0" dirty="0">
                <a:effectLst/>
              </a:rPr>
              <a:t>':</a:t>
            </a:r>
          </a:p>
          <a:p>
            <a:pPr marL="742950" lvl="1" indent="-285750" algn="l">
              <a:lnSpc>
                <a:spcPct val="150000"/>
              </a:lnSpc>
              <a:spcAft>
                <a:spcPts val="110"/>
              </a:spcAft>
              <a:buFont typeface="Arial" panose="020B0604020202020204" pitchFamily="34" charset="0"/>
              <a:buChar char="•"/>
            </a:pPr>
            <a:r>
              <a:rPr lang="en-US" sz="1600" i="0" dirty="0">
                <a:effectLst/>
              </a:rPr>
              <a:t>Generate a custom column named "</a:t>
            </a:r>
            <a:r>
              <a:rPr lang="en-US" sz="1600" i="0" dirty="0" err="1">
                <a:effectLst/>
              </a:rPr>
              <a:t>Total_Duration_Seconds</a:t>
            </a:r>
            <a:r>
              <a:rPr lang="en-US" sz="1600" i="0" dirty="0">
                <a:effectLst/>
              </a:rPr>
              <a:t>" using a query.</a:t>
            </a:r>
          </a:p>
        </p:txBody>
      </p:sp>
      <p:pic>
        <p:nvPicPr>
          <p:cNvPr id="8" name="Video 7">
            <a:hlinkClick r:id="" action="ppaction://media"/>
            <a:extLst>
              <a:ext uri="{FF2B5EF4-FFF2-40B4-BE49-F238E27FC236}">
                <a16:creationId xmlns:a16="http://schemas.microsoft.com/office/drawing/2014/main" id="{91201F11-8243-371B-62A1-EAFA416B759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483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7740">
        <p15:prstTrans prst="pageCurlDouble"/>
      </p:transition>
    </mc:Choice>
    <mc:Fallback xmlns="">
      <p:transition spd="slow" advTm="977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8EF1DE-9827-D731-CFB9-F45A8888A509}"/>
              </a:ext>
            </a:extLst>
          </p:cNvPr>
          <p:cNvSpPr txBox="1"/>
          <p:nvPr/>
        </p:nvSpPr>
        <p:spPr>
          <a:xfrm>
            <a:off x="913795" y="379828"/>
            <a:ext cx="10452900" cy="584775"/>
          </a:xfrm>
          <a:prstGeom prst="rect">
            <a:avLst/>
          </a:prstGeom>
          <a:noFill/>
        </p:spPr>
        <p:txBody>
          <a:bodyPr wrap="square" rtlCol="0">
            <a:spAutoFit/>
          </a:bodyPr>
          <a:lstStyle/>
          <a:p>
            <a:pPr algn="ctr"/>
            <a:r>
              <a:rPr lang="en-US" sz="3200" dirty="0"/>
              <a:t>Slicers &amp; Buttons Used in Dashboard</a:t>
            </a:r>
            <a:endParaRPr lang="en-CA" sz="3200" dirty="0"/>
          </a:p>
        </p:txBody>
      </p:sp>
      <p:sp>
        <p:nvSpPr>
          <p:cNvPr id="10" name="TextBox 9">
            <a:extLst>
              <a:ext uri="{FF2B5EF4-FFF2-40B4-BE49-F238E27FC236}">
                <a16:creationId xmlns:a16="http://schemas.microsoft.com/office/drawing/2014/main" id="{A7C2CF36-00CD-D317-0FB1-F70C7248360B}"/>
              </a:ext>
            </a:extLst>
          </p:cNvPr>
          <p:cNvSpPr txBox="1"/>
          <p:nvPr/>
        </p:nvSpPr>
        <p:spPr>
          <a:xfrm>
            <a:off x="6445165" y="2876006"/>
            <a:ext cx="3500693" cy="369332"/>
          </a:xfrm>
          <a:prstGeom prst="rect">
            <a:avLst/>
          </a:prstGeom>
          <a:noFill/>
        </p:spPr>
        <p:txBody>
          <a:bodyPr wrap="square" rtlCol="0">
            <a:spAutoFit/>
          </a:bodyPr>
          <a:lstStyle/>
          <a:p>
            <a:r>
              <a:rPr lang="en-US" dirty="0"/>
              <a:t>Reset Button to Reset all Slicers</a:t>
            </a:r>
            <a:endParaRPr lang="en-CA" dirty="0"/>
          </a:p>
        </p:txBody>
      </p:sp>
      <p:pic>
        <p:nvPicPr>
          <p:cNvPr id="12" name="Picture 11">
            <a:extLst>
              <a:ext uri="{FF2B5EF4-FFF2-40B4-BE49-F238E27FC236}">
                <a16:creationId xmlns:a16="http://schemas.microsoft.com/office/drawing/2014/main" id="{BAC2A816-D9FE-4220-67A8-FE4048C23D56}"/>
              </a:ext>
            </a:extLst>
          </p:cNvPr>
          <p:cNvPicPr>
            <a:picLocks noChangeAspect="1"/>
          </p:cNvPicPr>
          <p:nvPr/>
        </p:nvPicPr>
        <p:blipFill>
          <a:blip r:embed="rId4"/>
          <a:stretch>
            <a:fillRect/>
          </a:stretch>
        </p:blipFill>
        <p:spPr>
          <a:xfrm>
            <a:off x="913795" y="3799109"/>
            <a:ext cx="3008934" cy="584775"/>
          </a:xfrm>
          <a:prstGeom prst="rect">
            <a:avLst/>
          </a:prstGeom>
        </p:spPr>
      </p:pic>
      <p:sp>
        <p:nvSpPr>
          <p:cNvPr id="13" name="TextBox 12">
            <a:extLst>
              <a:ext uri="{FF2B5EF4-FFF2-40B4-BE49-F238E27FC236}">
                <a16:creationId xmlns:a16="http://schemas.microsoft.com/office/drawing/2014/main" id="{E2ACDC12-6501-3B13-E43D-03537F5D046E}"/>
              </a:ext>
            </a:extLst>
          </p:cNvPr>
          <p:cNvSpPr txBox="1"/>
          <p:nvPr/>
        </p:nvSpPr>
        <p:spPr>
          <a:xfrm>
            <a:off x="6445165" y="3799109"/>
            <a:ext cx="2948555" cy="369332"/>
          </a:xfrm>
          <a:prstGeom prst="rect">
            <a:avLst/>
          </a:prstGeom>
          <a:noFill/>
        </p:spPr>
        <p:txBody>
          <a:bodyPr wrap="square" rtlCol="0">
            <a:spAutoFit/>
          </a:bodyPr>
          <a:lstStyle/>
          <a:p>
            <a:r>
              <a:rPr lang="en-US" dirty="0"/>
              <a:t>Dropdown for List of Songs </a:t>
            </a:r>
            <a:endParaRPr lang="en-CA" dirty="0"/>
          </a:p>
        </p:txBody>
      </p:sp>
      <p:pic>
        <p:nvPicPr>
          <p:cNvPr id="15" name="Picture 14">
            <a:extLst>
              <a:ext uri="{FF2B5EF4-FFF2-40B4-BE49-F238E27FC236}">
                <a16:creationId xmlns:a16="http://schemas.microsoft.com/office/drawing/2014/main" id="{A1BACA66-63BA-9B63-D3A2-E6EF393717EA}"/>
              </a:ext>
            </a:extLst>
          </p:cNvPr>
          <p:cNvPicPr>
            <a:picLocks noChangeAspect="1"/>
          </p:cNvPicPr>
          <p:nvPr/>
        </p:nvPicPr>
        <p:blipFill>
          <a:blip r:embed="rId5"/>
          <a:stretch>
            <a:fillRect/>
          </a:stretch>
        </p:blipFill>
        <p:spPr>
          <a:xfrm>
            <a:off x="913795" y="4629181"/>
            <a:ext cx="3008934" cy="584775"/>
          </a:xfrm>
          <a:prstGeom prst="rect">
            <a:avLst/>
          </a:prstGeom>
        </p:spPr>
      </p:pic>
      <p:pic>
        <p:nvPicPr>
          <p:cNvPr id="19" name="Content Placeholder 8">
            <a:extLst>
              <a:ext uri="{FF2B5EF4-FFF2-40B4-BE49-F238E27FC236}">
                <a16:creationId xmlns:a16="http://schemas.microsoft.com/office/drawing/2014/main" id="{EFD64395-D953-CA18-5077-D3512A59A5F0}"/>
              </a:ext>
            </a:extLst>
          </p:cNvPr>
          <p:cNvPicPr>
            <a:picLocks noGrp="1" noChangeAspect="1"/>
          </p:cNvPicPr>
          <p:nvPr>
            <p:ph idx="1"/>
          </p:nvPr>
        </p:nvPicPr>
        <p:blipFill>
          <a:blip r:embed="rId6"/>
          <a:stretch>
            <a:fillRect/>
          </a:stretch>
        </p:blipFill>
        <p:spPr>
          <a:xfrm>
            <a:off x="913795" y="2833812"/>
            <a:ext cx="763306" cy="720000"/>
          </a:xfrm>
        </p:spPr>
      </p:pic>
      <p:pic>
        <p:nvPicPr>
          <p:cNvPr id="25" name="Picture 24">
            <a:extLst>
              <a:ext uri="{FF2B5EF4-FFF2-40B4-BE49-F238E27FC236}">
                <a16:creationId xmlns:a16="http://schemas.microsoft.com/office/drawing/2014/main" id="{7B5EBF2C-C518-2F6A-7A82-E1D0ABA517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797" y="1868515"/>
            <a:ext cx="763304" cy="720000"/>
          </a:xfrm>
          <a:prstGeom prst="rect">
            <a:avLst/>
          </a:prstGeom>
        </p:spPr>
      </p:pic>
      <p:pic>
        <p:nvPicPr>
          <p:cNvPr id="27" name="Picture 26">
            <a:extLst>
              <a:ext uri="{FF2B5EF4-FFF2-40B4-BE49-F238E27FC236}">
                <a16:creationId xmlns:a16="http://schemas.microsoft.com/office/drawing/2014/main" id="{80883F27-2864-C43D-0CD5-77B894EB1F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795" y="5526074"/>
            <a:ext cx="3008934" cy="584775"/>
          </a:xfrm>
          <a:prstGeom prst="rect">
            <a:avLst/>
          </a:prstGeom>
        </p:spPr>
      </p:pic>
      <p:sp>
        <p:nvSpPr>
          <p:cNvPr id="28" name="TextBox 27">
            <a:extLst>
              <a:ext uri="{FF2B5EF4-FFF2-40B4-BE49-F238E27FC236}">
                <a16:creationId xmlns:a16="http://schemas.microsoft.com/office/drawing/2014/main" id="{F7DA5097-8280-AB02-7EE9-0EE81C85020D}"/>
              </a:ext>
            </a:extLst>
          </p:cNvPr>
          <p:cNvSpPr txBox="1"/>
          <p:nvPr/>
        </p:nvSpPr>
        <p:spPr>
          <a:xfrm>
            <a:off x="6445163" y="1859183"/>
            <a:ext cx="4499502" cy="369332"/>
          </a:xfrm>
          <a:prstGeom prst="rect">
            <a:avLst/>
          </a:prstGeom>
          <a:noFill/>
        </p:spPr>
        <p:txBody>
          <a:bodyPr wrap="square" rtlCol="0">
            <a:spAutoFit/>
          </a:bodyPr>
          <a:lstStyle/>
          <a:p>
            <a:r>
              <a:rPr lang="en-US" dirty="0"/>
              <a:t>Home Button navigate to Main Dashboard </a:t>
            </a:r>
            <a:endParaRPr lang="en-CA" dirty="0"/>
          </a:p>
        </p:txBody>
      </p:sp>
      <p:sp>
        <p:nvSpPr>
          <p:cNvPr id="29" name="TextBox 28">
            <a:extLst>
              <a:ext uri="{FF2B5EF4-FFF2-40B4-BE49-F238E27FC236}">
                <a16:creationId xmlns:a16="http://schemas.microsoft.com/office/drawing/2014/main" id="{8776D138-B008-D5CF-DD23-64A7FB1D853F}"/>
              </a:ext>
            </a:extLst>
          </p:cNvPr>
          <p:cNvSpPr txBox="1"/>
          <p:nvPr/>
        </p:nvSpPr>
        <p:spPr>
          <a:xfrm>
            <a:off x="6445163" y="4705703"/>
            <a:ext cx="4204080" cy="369332"/>
          </a:xfrm>
          <a:prstGeom prst="rect">
            <a:avLst/>
          </a:prstGeom>
          <a:noFill/>
        </p:spPr>
        <p:txBody>
          <a:bodyPr wrap="square" rtlCol="0">
            <a:spAutoFit/>
          </a:bodyPr>
          <a:lstStyle/>
          <a:p>
            <a:r>
              <a:rPr lang="en-US" dirty="0"/>
              <a:t>Slider for Years</a:t>
            </a:r>
            <a:endParaRPr lang="en-CA" dirty="0"/>
          </a:p>
        </p:txBody>
      </p:sp>
      <p:sp>
        <p:nvSpPr>
          <p:cNvPr id="30" name="TextBox 29">
            <a:extLst>
              <a:ext uri="{FF2B5EF4-FFF2-40B4-BE49-F238E27FC236}">
                <a16:creationId xmlns:a16="http://schemas.microsoft.com/office/drawing/2014/main" id="{1F65E654-B0C0-F59E-CA17-DB92B5BCCDA4}"/>
              </a:ext>
            </a:extLst>
          </p:cNvPr>
          <p:cNvSpPr txBox="1"/>
          <p:nvPr/>
        </p:nvSpPr>
        <p:spPr>
          <a:xfrm>
            <a:off x="6445163" y="5526074"/>
            <a:ext cx="4668314" cy="369332"/>
          </a:xfrm>
          <a:prstGeom prst="rect">
            <a:avLst/>
          </a:prstGeom>
          <a:noFill/>
        </p:spPr>
        <p:txBody>
          <a:bodyPr wrap="square" rtlCol="0">
            <a:spAutoFit/>
          </a:bodyPr>
          <a:lstStyle/>
          <a:p>
            <a:r>
              <a:rPr lang="en-US" dirty="0"/>
              <a:t>Dropdown for List of Years, Months and Days</a:t>
            </a:r>
            <a:endParaRPr lang="en-CA" dirty="0"/>
          </a:p>
        </p:txBody>
      </p:sp>
      <p:pic>
        <p:nvPicPr>
          <p:cNvPr id="32" name="Graphic 31" descr="Right pointing backhand index with solid fill">
            <a:extLst>
              <a:ext uri="{FF2B5EF4-FFF2-40B4-BE49-F238E27FC236}">
                <a16:creationId xmlns:a16="http://schemas.microsoft.com/office/drawing/2014/main" id="{92E3A816-487F-C636-C411-D4845A336C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91687" y="1731588"/>
            <a:ext cx="763304" cy="763304"/>
          </a:xfrm>
          <a:prstGeom prst="rect">
            <a:avLst/>
          </a:prstGeom>
        </p:spPr>
      </p:pic>
      <p:pic>
        <p:nvPicPr>
          <p:cNvPr id="33" name="Graphic 32" descr="Right pointing backhand index with solid fill">
            <a:extLst>
              <a:ext uri="{FF2B5EF4-FFF2-40B4-BE49-F238E27FC236}">
                <a16:creationId xmlns:a16="http://schemas.microsoft.com/office/drawing/2014/main" id="{B90E3CD9-E2C2-2C54-C941-AA678FA8EC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83532" y="2679020"/>
            <a:ext cx="763304" cy="763304"/>
          </a:xfrm>
          <a:prstGeom prst="rect">
            <a:avLst/>
          </a:prstGeom>
        </p:spPr>
      </p:pic>
      <p:pic>
        <p:nvPicPr>
          <p:cNvPr id="34" name="Graphic 33" descr="Right pointing backhand index with solid fill">
            <a:extLst>
              <a:ext uri="{FF2B5EF4-FFF2-40B4-BE49-F238E27FC236}">
                <a16:creationId xmlns:a16="http://schemas.microsoft.com/office/drawing/2014/main" id="{C2058826-2136-E1E5-A8AD-DDD4CB15D6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91687" y="3630856"/>
            <a:ext cx="763304" cy="763304"/>
          </a:xfrm>
          <a:prstGeom prst="rect">
            <a:avLst/>
          </a:prstGeom>
        </p:spPr>
      </p:pic>
      <p:pic>
        <p:nvPicPr>
          <p:cNvPr id="35" name="Graphic 34" descr="Right pointing backhand index with solid fill">
            <a:extLst>
              <a:ext uri="{FF2B5EF4-FFF2-40B4-BE49-F238E27FC236}">
                <a16:creationId xmlns:a16="http://schemas.microsoft.com/office/drawing/2014/main" id="{3D8071CE-3E09-A463-DFAD-2D59E5351A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91687" y="4508717"/>
            <a:ext cx="763304" cy="763304"/>
          </a:xfrm>
          <a:prstGeom prst="rect">
            <a:avLst/>
          </a:prstGeom>
        </p:spPr>
      </p:pic>
      <p:pic>
        <p:nvPicPr>
          <p:cNvPr id="36" name="Graphic 35" descr="Right pointing backhand index with solid fill">
            <a:extLst>
              <a:ext uri="{FF2B5EF4-FFF2-40B4-BE49-F238E27FC236}">
                <a16:creationId xmlns:a16="http://schemas.microsoft.com/office/drawing/2014/main" id="{03FCBC41-5BC3-6995-4462-21F7221013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91687" y="5386579"/>
            <a:ext cx="763304" cy="763304"/>
          </a:xfrm>
          <a:prstGeom prst="rect">
            <a:avLst/>
          </a:prstGeom>
        </p:spPr>
      </p:pic>
      <p:pic>
        <p:nvPicPr>
          <p:cNvPr id="41" name="Video 40">
            <a:hlinkClick r:id="" action="ppaction://media"/>
            <a:extLst>
              <a:ext uri="{FF2B5EF4-FFF2-40B4-BE49-F238E27FC236}">
                <a16:creationId xmlns:a16="http://schemas.microsoft.com/office/drawing/2014/main" id="{6450D230-0A06-40BF-1AF7-96906E7EF13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25199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9991">
        <p15:prstTrans prst="pageCurlDouble"/>
      </p:transition>
    </mc:Choice>
    <mc:Fallback xmlns="">
      <p:transition spd="slow" advTm="599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1"/>
                </p:tgtEl>
              </p:cMediaNode>
            </p:video>
            <p:seq concurrent="1" nextAc="seek">
              <p:cTn id="8" restart="whenNotActive" fill="hold" evtFilter="cancelBubble" nodeType="interactiveSeq">
                <p:stCondLst>
                  <p:cond evt="onClick" delay="0">
                    <p:tgtEl>
                      <p:spTgt spid="4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1"/>
                                        </p:tgtEl>
                                      </p:cBhvr>
                                    </p:cmd>
                                  </p:childTnLst>
                                </p:cTn>
                              </p:par>
                            </p:childTnLst>
                          </p:cTn>
                        </p:par>
                      </p:childTnLst>
                    </p:cTn>
                  </p:par>
                </p:childTnLst>
              </p:cTn>
              <p:nextCondLst>
                <p:cond evt="onClick" delay="0">
                  <p:tgtEl>
                    <p:spTgt spid="4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94AD-8E6A-A769-76E9-E57AA885FF61}"/>
              </a:ext>
            </a:extLst>
          </p:cNvPr>
          <p:cNvSpPr>
            <a:spLocks noGrp="1"/>
          </p:cNvSpPr>
          <p:nvPr>
            <p:ph type="title"/>
          </p:nvPr>
        </p:nvSpPr>
        <p:spPr>
          <a:xfrm>
            <a:off x="919119" y="2082020"/>
            <a:ext cx="10353762" cy="2419642"/>
          </a:xfrm>
        </p:spPr>
        <p:txBody>
          <a:bodyPr>
            <a:normAutofit/>
          </a:bodyPr>
          <a:lstStyle/>
          <a:p>
            <a:r>
              <a:rPr lang="en-CA" b="1" dirty="0">
                <a:effectLst/>
              </a:rPr>
              <a:t>Dashboard 1</a:t>
            </a:r>
            <a:br>
              <a:rPr lang="en-CA" b="1" dirty="0">
                <a:effectLst/>
              </a:rPr>
            </a:br>
            <a:br>
              <a:rPr lang="en-CA" b="1" dirty="0">
                <a:effectLst/>
              </a:rPr>
            </a:br>
            <a:r>
              <a:rPr lang="en-CA" b="1" dirty="0">
                <a:effectLst/>
              </a:rPr>
              <a:t>Main Dashboard</a:t>
            </a:r>
          </a:p>
        </p:txBody>
      </p:sp>
      <p:pic>
        <p:nvPicPr>
          <p:cNvPr id="7" name="Video 6">
            <a:hlinkClick r:id="" action="ppaction://media"/>
            <a:extLst>
              <a:ext uri="{FF2B5EF4-FFF2-40B4-BE49-F238E27FC236}">
                <a16:creationId xmlns:a16="http://schemas.microsoft.com/office/drawing/2014/main" id="{500DDC1D-DE2D-C79E-96F3-472513BDF05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2093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140">
        <p15:prstTrans prst="pageCurlDouble"/>
      </p:transition>
    </mc:Choice>
    <mc:Fallback xmlns="">
      <p:transition spd="slow" advTm="31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94AD-8E6A-A769-76E9-E57AA885FF61}"/>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501440BE-9A08-EF65-08DE-DF48E3E748B5}"/>
              </a:ext>
            </a:extLst>
          </p:cNvPr>
          <p:cNvPicPr>
            <a:picLocks noGrp="1" noChangeAspect="1"/>
          </p:cNvPicPr>
          <p:nvPr>
            <p:ph idx="1"/>
          </p:nvPr>
        </p:nvPicPr>
        <p:blipFill>
          <a:blip r:embed="rId4"/>
          <a:stretch>
            <a:fillRect/>
          </a:stretch>
        </p:blipFill>
        <p:spPr>
          <a:xfrm>
            <a:off x="0" y="0"/>
            <a:ext cx="12192000" cy="6858000"/>
          </a:xfrm>
        </p:spPr>
      </p:pic>
      <p:pic>
        <p:nvPicPr>
          <p:cNvPr id="8" name="Video 7">
            <a:hlinkClick r:id="" action="ppaction://media"/>
            <a:extLst>
              <a:ext uri="{FF2B5EF4-FFF2-40B4-BE49-F238E27FC236}">
                <a16:creationId xmlns:a16="http://schemas.microsoft.com/office/drawing/2014/main" id="{8753BD70-716C-65F0-5462-7955C45D5E1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3291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2827">
        <p15:prstTrans prst="pageCurlDouble"/>
      </p:transition>
    </mc:Choice>
    <mc:Fallback xmlns="">
      <p:transition spd="slow" advTm="528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94AD-8E6A-A769-76E9-E57AA885FF61}"/>
              </a:ext>
            </a:extLst>
          </p:cNvPr>
          <p:cNvSpPr>
            <a:spLocks noGrp="1"/>
          </p:cNvSpPr>
          <p:nvPr>
            <p:ph type="title"/>
          </p:nvPr>
        </p:nvSpPr>
        <p:spPr>
          <a:xfrm>
            <a:off x="919119" y="1811439"/>
            <a:ext cx="10353762" cy="2816835"/>
          </a:xfrm>
        </p:spPr>
        <p:txBody>
          <a:bodyPr>
            <a:normAutofit/>
          </a:bodyPr>
          <a:lstStyle/>
          <a:p>
            <a:r>
              <a:rPr lang="en-CA" b="1" dirty="0">
                <a:effectLst/>
                <a:latin typeface="+mn-lt"/>
              </a:rPr>
              <a:t>Dashboard 2</a:t>
            </a:r>
            <a:br>
              <a:rPr lang="en-CA" b="1" dirty="0">
                <a:effectLst/>
                <a:latin typeface="+mn-lt"/>
              </a:rPr>
            </a:br>
            <a:br>
              <a:rPr lang="en-CA" b="1" dirty="0">
                <a:effectLst/>
                <a:latin typeface="+mn-lt"/>
              </a:rPr>
            </a:br>
            <a:r>
              <a:rPr lang="en-CA" b="1" dirty="0">
                <a:effectLst/>
                <a:latin typeface="+mn-lt"/>
              </a:rPr>
              <a:t>Yearly Distribution</a:t>
            </a:r>
          </a:p>
        </p:txBody>
      </p:sp>
      <p:pic>
        <p:nvPicPr>
          <p:cNvPr id="7" name="Video 6">
            <a:hlinkClick r:id="" action="ppaction://media"/>
            <a:extLst>
              <a:ext uri="{FF2B5EF4-FFF2-40B4-BE49-F238E27FC236}">
                <a16:creationId xmlns:a16="http://schemas.microsoft.com/office/drawing/2014/main" id="{C3A8F715-E9D1-3E66-5694-ADDEF43842A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1295183"/>
      </p:ext>
    </p:extLst>
  </p:cSld>
  <p:clrMapOvr>
    <a:masterClrMapping/>
  </p:clrMapOvr>
  <mc:AlternateContent xmlns:mc="http://schemas.openxmlformats.org/markup-compatibility/2006" xmlns:p14="http://schemas.microsoft.com/office/powerpoint/2010/main">
    <mc:Choice Requires="p14">
      <p:transition p14:dur="0" advTm="5356"/>
    </mc:Choice>
    <mc:Fallback xmlns="">
      <p:transition advTm="5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495</TotalTime>
  <Words>1327</Words>
  <Application>Microsoft Office PowerPoint</Application>
  <PresentationFormat>Widescreen</PresentationFormat>
  <Paragraphs>94</Paragraphs>
  <Slides>21</Slides>
  <Notes>1</Notes>
  <HiddenSlides>0</HiddenSlides>
  <MMClips>21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Aptos Display</vt:lpstr>
      <vt:lpstr>Arial</vt:lpstr>
      <vt:lpstr>Söhne</vt:lpstr>
      <vt:lpstr>Wingdings</vt:lpstr>
      <vt:lpstr>Wingdings 2</vt:lpstr>
      <vt:lpstr>Slate</vt:lpstr>
      <vt:lpstr>  Project  2 YouTube Song Analysis</vt:lpstr>
      <vt:lpstr>PowerPoint Presentation</vt:lpstr>
      <vt:lpstr>Dataset Description </vt:lpstr>
      <vt:lpstr>About Data</vt:lpstr>
      <vt:lpstr>Data Processing </vt:lpstr>
      <vt:lpstr>PowerPoint Presentation</vt:lpstr>
      <vt:lpstr>Dashboard 1  Main Dashboard</vt:lpstr>
      <vt:lpstr>PowerPoint Presentation</vt:lpstr>
      <vt:lpstr>Dashboard 2  Yearly Distribution</vt:lpstr>
      <vt:lpstr>PowerPoint Presentation</vt:lpstr>
      <vt:lpstr>Dashboard 3  Top 5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Revealing YouTube's Song Analysis Insights</vt:lpstr>
      <vt:lpstr>Outcome Highlights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2 YouTube Song Analysis</dc:title>
  <dc:creator>Jigar Pankajbhai Patel</dc:creator>
  <cp:lastModifiedBy>Jigar Pankajbhai Patel</cp:lastModifiedBy>
  <cp:revision>19</cp:revision>
  <dcterms:created xsi:type="dcterms:W3CDTF">2024-03-14T03:12:59Z</dcterms:created>
  <dcterms:modified xsi:type="dcterms:W3CDTF">2024-03-16T06:50:42Z</dcterms:modified>
</cp:coreProperties>
</file>